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handoutMasterIdLst>
    <p:handoutMasterId r:id="rId25"/>
  </p:handoutMasterIdLst>
  <p:sldIdLst>
    <p:sldId id="257" r:id="rId2"/>
    <p:sldId id="279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  <p:sldId id="275" r:id="rId16"/>
    <p:sldId id="274" r:id="rId17"/>
    <p:sldId id="280" r:id="rId18"/>
    <p:sldId id="270" r:id="rId19"/>
    <p:sldId id="271" r:id="rId20"/>
    <p:sldId id="272" r:id="rId21"/>
    <p:sldId id="273" r:id="rId22"/>
    <p:sldId id="276" r:id="rId23"/>
    <p:sldId id="27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7" Type="http://schemas.openxmlformats.org/officeDocument/2006/relationships/image" Target="../media/image72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8.wmf"/><Relationship Id="rId1" Type="http://schemas.openxmlformats.org/officeDocument/2006/relationships/image" Target="../media/image7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0.wmf"/><Relationship Id="rId1" Type="http://schemas.openxmlformats.org/officeDocument/2006/relationships/image" Target="../media/image79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2.wmf"/><Relationship Id="rId1" Type="http://schemas.openxmlformats.org/officeDocument/2006/relationships/image" Target="../media/image8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21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12" Type="http://schemas.openxmlformats.org/officeDocument/2006/relationships/image" Target="../media/image20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11" Type="http://schemas.openxmlformats.org/officeDocument/2006/relationships/image" Target="../media/image19.wmf"/><Relationship Id="rId5" Type="http://schemas.openxmlformats.org/officeDocument/2006/relationships/image" Target="../media/image13.wmf"/><Relationship Id="rId15" Type="http://schemas.openxmlformats.org/officeDocument/2006/relationships/image" Target="../media/image2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Relationship Id="rId14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54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C1C25-CFB9-461B-A9B2-CDA7A7274AF6}" type="datetimeFigureOut">
              <a:rPr lang="ru-RU" smtClean="0"/>
              <a:t>27.01.2011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34B26-81E1-4EDC-812A-39450150AD6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CFD7-C768-4AF1-B6B1-C16D31C92CE4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92CB4-6AF5-4381-BFD4-A08C0CBD9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CFD7-C768-4AF1-B6B1-C16D31C92CE4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92CB4-6AF5-4381-BFD4-A08C0CBD9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CFD7-C768-4AF1-B6B1-C16D31C92CE4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92CB4-6AF5-4381-BFD4-A08C0CBD9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CFD7-C768-4AF1-B6B1-C16D31C92CE4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92CB4-6AF5-4381-BFD4-A08C0CBD9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CFD7-C768-4AF1-B6B1-C16D31C92CE4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92CB4-6AF5-4381-BFD4-A08C0CBD9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CFD7-C768-4AF1-B6B1-C16D31C92CE4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92CB4-6AF5-4381-BFD4-A08C0CBD9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CFD7-C768-4AF1-B6B1-C16D31C92CE4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92CB4-6AF5-4381-BFD4-A08C0CBD9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CFD7-C768-4AF1-B6B1-C16D31C92CE4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92CB4-6AF5-4381-BFD4-A08C0CBD9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CFD7-C768-4AF1-B6B1-C16D31C92CE4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92CB4-6AF5-4381-BFD4-A08C0CBD9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CFD7-C768-4AF1-B6B1-C16D31C92CE4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92CB4-6AF5-4381-BFD4-A08C0CBD9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CFD7-C768-4AF1-B6B1-C16D31C92CE4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92CB4-6AF5-4381-BFD4-A08C0CBD9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E:\Мои видеозаписи\Мои рисунки\Рисунки от Потаповой\красота\П 009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"/>
            <a:ext cx="9141392" cy="685837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ACFD7-C768-4AF1-B6B1-C16D31C92CE4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92CB4-6AF5-4381-BFD4-A08C0CBD9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slide" Target="slide4.xml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Relationship Id="rId9" Type="http://schemas.openxmlformats.org/officeDocument/2006/relationships/oleObject" Target="../embeddings/oleObject4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55.gif"/><Relationship Id="rId5" Type="http://schemas.openxmlformats.org/officeDocument/2006/relationships/oleObject" Target="../embeddings/oleObject43.bin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2.bin"/><Relationship Id="rId9" Type="http://schemas.openxmlformats.org/officeDocument/2006/relationships/oleObject" Target="../embeddings/oleObject4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9.gif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5.bin"/><Relationship Id="rId11" Type="http://schemas.openxmlformats.org/officeDocument/2006/relationships/image" Target="../media/image65.gif"/><Relationship Id="rId5" Type="http://schemas.openxmlformats.org/officeDocument/2006/relationships/oleObject" Target="../embeddings/oleObject54.bin"/><Relationship Id="rId10" Type="http://schemas.openxmlformats.org/officeDocument/2006/relationships/oleObject" Target="../embeddings/oleObject59.bin"/><Relationship Id="rId4" Type="http://schemas.openxmlformats.org/officeDocument/2006/relationships/oleObject" Target="../embeddings/oleObject53.bin"/><Relationship Id="rId9" Type="http://schemas.openxmlformats.org/officeDocument/2006/relationships/oleObject" Target="../embeddings/oleObject58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3.bin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Relationship Id="rId9" Type="http://schemas.openxmlformats.org/officeDocument/2006/relationships/oleObject" Target="../embeddings/oleObject6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6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6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7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7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75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gif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oleObject" Target="../embeddings/oleObject13.bin"/><Relationship Id="rId18" Type="http://schemas.openxmlformats.org/officeDocument/2006/relationships/oleObject" Target="../embeddings/oleObject1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2.bin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6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Relationship Id="rId1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image" Target="../media/image28.gi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slide" Target="slide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37.gi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36.gif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714488"/>
            <a:ext cx="7772400" cy="23625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Свойства логарифмической функции.</a:t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Логарифмические уравнения.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714744" y="3714753"/>
            <a:ext cx="4343376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29124" y="214290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Муниципальное </a:t>
            </a:r>
            <a:endParaRPr lang="en-US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Общеобразовательное </a:t>
            </a:r>
            <a:r>
              <a:rPr lang="en-GB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Учреждение</a:t>
            </a:r>
            <a:r>
              <a:rPr lang="en-GB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   «Средняя 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Общеобразовательная </a:t>
            </a:r>
            <a:b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Школа №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1 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ст. Архонская</a:t>
            </a:r>
            <a:r>
              <a:rPr lang="en-GB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»</a:t>
            </a:r>
            <a:endParaRPr lang="ru-RU" sz="2000" b="1" dirty="0">
              <a:ln w="76200">
                <a:solidFill>
                  <a:srgbClr val="3333CC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5357826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2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Учитель математики </a:t>
            </a:r>
            <a:r>
              <a:rPr lang="ru-RU" sz="28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Кусей</a:t>
            </a:r>
            <a:r>
              <a:rPr lang="ru-RU" sz="2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Л.А.</a:t>
            </a:r>
            <a:endParaRPr lang="ru-RU" sz="28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251520" y="1052736"/>
          <a:ext cx="4572000" cy="1014412"/>
        </p:xfrm>
        <a:graphic>
          <a:graphicData uri="http://schemas.openxmlformats.org/presentationml/2006/ole">
            <p:oleObj spid="_x0000_s5122" r:id="rId3" imgW="1587500" imgH="292100" progId="">
              <p:embed/>
            </p:oleObj>
          </a:graphicData>
        </a:graphic>
      </p:graphicFrame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5148064" y="1196752"/>
          <a:ext cx="1727200" cy="706438"/>
        </p:xfrm>
        <a:graphic>
          <a:graphicData uri="http://schemas.openxmlformats.org/presentationml/2006/ole">
            <p:oleObj spid="_x0000_s5123" r:id="rId4" imgW="393529" imgH="190417" progId="">
              <p:embed/>
            </p:oleObj>
          </a:graphicData>
        </a:graphic>
      </p:graphicFrame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1752" name="Object 8"/>
          <p:cNvGraphicFramePr>
            <a:graphicFrameLocks noChangeAspect="1"/>
          </p:cNvGraphicFramePr>
          <p:nvPr/>
        </p:nvGraphicFramePr>
        <p:xfrm>
          <a:off x="7236296" y="1052736"/>
          <a:ext cx="1655763" cy="768350"/>
        </p:xfrm>
        <a:graphic>
          <a:graphicData uri="http://schemas.openxmlformats.org/presentationml/2006/ole">
            <p:oleObj spid="_x0000_s5124" r:id="rId5" imgW="368300" imgH="190500" progId="">
              <p:embed/>
            </p:oleObj>
          </a:graphicData>
        </a:graphic>
      </p:graphicFrame>
      <p:sp>
        <p:nvSpPr>
          <p:cNvPr id="31754" name="Rectangle 10"/>
          <p:cNvSpPr>
            <a:spLocks noGrp="1" noChangeArrowheads="1"/>
          </p:cNvSpPr>
          <p:nvPr>
            <p:ph type="title"/>
          </p:nvPr>
        </p:nvSpPr>
        <p:spPr>
          <a:xfrm>
            <a:off x="323528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333300"/>
                </a:solidFill>
                <a:latin typeface="Comic Sans MS" pitchFamily="66" charset="0"/>
              </a:rPr>
              <a:t>равносильно каждой из следующих систем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0" y="3167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1755" name="Object 11"/>
          <p:cNvGraphicFramePr>
            <a:graphicFrameLocks noChangeAspect="1"/>
          </p:cNvGraphicFramePr>
          <p:nvPr/>
        </p:nvGraphicFramePr>
        <p:xfrm>
          <a:off x="395288" y="4292600"/>
          <a:ext cx="3059112" cy="1617663"/>
        </p:xfrm>
        <a:graphic>
          <a:graphicData uri="http://schemas.openxmlformats.org/presentationml/2006/ole">
            <p:oleObj spid="_x0000_s5125" r:id="rId6" imgW="990170" imgH="520474" progId="">
              <p:embed/>
            </p:oleObj>
          </a:graphicData>
        </a:graphic>
      </p:graphicFrame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3167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1757" name="Object 13"/>
          <p:cNvGraphicFramePr>
            <a:graphicFrameLocks noChangeAspect="1"/>
          </p:cNvGraphicFramePr>
          <p:nvPr/>
        </p:nvGraphicFramePr>
        <p:xfrm>
          <a:off x="5508625" y="4221163"/>
          <a:ext cx="3095625" cy="1576387"/>
        </p:xfrm>
        <a:graphic>
          <a:graphicData uri="http://schemas.openxmlformats.org/presentationml/2006/ole">
            <p:oleObj spid="_x0000_s5126" r:id="rId7" imgW="1028700" imgH="520700" progId="">
              <p:embed/>
            </p:oleObj>
          </a:graphicData>
        </a:graphic>
      </p:graphicFrame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4067175" y="4724400"/>
            <a:ext cx="7921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ru-RU" sz="3200">
                <a:latin typeface="Arial" charset="0"/>
              </a:rPr>
              <a:t>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-180528" y="217548"/>
            <a:ext cx="93245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333300"/>
                </a:solidFill>
                <a:latin typeface="Monotype Corsiva" pitchFamily="66" charset="0"/>
                <a:hlinkClick r:id="rId8" action="ppaction://hlinksldjump"/>
              </a:rPr>
              <a:t>Потенцирование логарифмического уравнения.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4" grpId="0"/>
      <p:bldP spid="317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58259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333300"/>
                </a:solidFill>
                <a:latin typeface="Monotype Corsiva" pitchFamily="66" charset="0"/>
                <a:hlinkClick r:id="rId3" action="ppaction://hlinksldjump"/>
              </a:rPr>
              <a:t>Потенцирование логарифмического уравнения. </a:t>
            </a:r>
            <a:r>
              <a:rPr lang="ru-RU" sz="3200" b="1" dirty="0" smtClean="0">
                <a:solidFill>
                  <a:srgbClr val="333300"/>
                </a:solidFill>
                <a:latin typeface="Monotype Corsiva" pitchFamily="66" charset="0"/>
              </a:rPr>
              <a:t/>
            </a:r>
            <a:br>
              <a:rPr lang="ru-RU" sz="3200" b="1" dirty="0" smtClean="0">
                <a:solidFill>
                  <a:srgbClr val="333300"/>
                </a:solidFill>
                <a:latin typeface="Monotype Corsiva" pitchFamily="66" charset="0"/>
              </a:rPr>
            </a:br>
            <a:r>
              <a:rPr lang="ru-RU" sz="3200" dirty="0" smtClean="0"/>
              <a:t>Найти х: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642910" y="857232"/>
          <a:ext cx="5322130" cy="642942"/>
        </p:xfrm>
        <a:graphic>
          <a:graphicData uri="http://schemas.openxmlformats.org/presentationml/2006/ole">
            <p:oleObj spid="_x0000_s9218" name="Формула" r:id="rId4" imgW="1892160" imgH="22860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785786" y="2500306"/>
          <a:ext cx="5430837" cy="677863"/>
        </p:xfrm>
        <a:graphic>
          <a:graphicData uri="http://schemas.openxmlformats.org/presentationml/2006/ole">
            <p:oleObj spid="_x0000_s9219" name="Формула" r:id="rId5" imgW="1930320" imgH="24120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928662" y="4500570"/>
          <a:ext cx="5430837" cy="677863"/>
        </p:xfrm>
        <a:graphic>
          <a:graphicData uri="http://schemas.openxmlformats.org/presentationml/2006/ole">
            <p:oleObj spid="_x0000_s9220" name="Формула" r:id="rId6" imgW="1930320" imgH="241200" progId="Equation.3">
              <p:embed/>
            </p:oleObj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2428860" y="1571612"/>
          <a:ext cx="1474788" cy="608012"/>
        </p:xfrm>
        <a:graphic>
          <a:graphicData uri="http://schemas.openxmlformats.org/presentationml/2006/ole">
            <p:oleObj spid="_x0000_s9221" name="Формула" r:id="rId7" imgW="431640" imgH="177480" progId="Equation.3">
              <p:embed/>
            </p:oleObj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2714612" y="3357562"/>
          <a:ext cx="1169988" cy="608012"/>
        </p:xfrm>
        <a:graphic>
          <a:graphicData uri="http://schemas.openxmlformats.org/presentationml/2006/ole">
            <p:oleObj spid="_x0000_s9222" name="Формула" r:id="rId8" imgW="342720" imgH="177480" progId="Equation.3">
              <p:embed/>
            </p:oleObj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2357422" y="5429264"/>
          <a:ext cx="1473200" cy="608013"/>
        </p:xfrm>
        <a:graphic>
          <a:graphicData uri="http://schemas.openxmlformats.org/presentationml/2006/ole">
            <p:oleObj spid="_x0000_s9223" name="Формула" r:id="rId9" imgW="43164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179388" y="1989138"/>
            <a:ext cx="23764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</a:pPr>
            <a:r>
              <a:rPr lang="ru-RU" sz="3600">
                <a:latin typeface="Arial" charset="0"/>
              </a:rPr>
              <a:t>Решение </a:t>
            </a:r>
          </a:p>
        </p:txBody>
      </p:sp>
      <p:graphicFrame>
        <p:nvGraphicFramePr>
          <p:cNvPr id="41990" name="Object 6"/>
          <p:cNvGraphicFramePr>
            <a:graphicFrameLocks noChangeAspect="1"/>
          </p:cNvGraphicFramePr>
          <p:nvPr/>
        </p:nvGraphicFramePr>
        <p:xfrm>
          <a:off x="395288" y="260350"/>
          <a:ext cx="8424862" cy="1368425"/>
        </p:xfrm>
        <a:graphic>
          <a:graphicData uri="http://schemas.openxmlformats.org/presentationml/2006/ole">
            <p:oleObj spid="_x0000_s6146" r:id="rId3" imgW="2209800" imgH="368300" progId="">
              <p:embed/>
            </p:oleObj>
          </a:graphicData>
        </a:graphic>
      </p:graphicFrame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0" y="3143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992" name="Object 8"/>
          <p:cNvGraphicFramePr>
            <a:graphicFrameLocks noChangeAspect="1"/>
          </p:cNvGraphicFramePr>
          <p:nvPr/>
        </p:nvGraphicFramePr>
        <p:xfrm>
          <a:off x="250825" y="2781300"/>
          <a:ext cx="3240088" cy="1389063"/>
        </p:xfrm>
        <a:graphic>
          <a:graphicData uri="http://schemas.openxmlformats.org/presentationml/2006/ole">
            <p:oleObj spid="_x0000_s6147" r:id="rId4" imgW="1333500" imgH="571500" progId="">
              <p:embed/>
            </p:oleObj>
          </a:graphicData>
        </a:graphic>
      </p:graphicFrame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0" y="3141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994" name="Object 10"/>
          <p:cNvGraphicFramePr>
            <a:graphicFrameLocks noChangeAspect="1"/>
          </p:cNvGraphicFramePr>
          <p:nvPr/>
        </p:nvGraphicFramePr>
        <p:xfrm>
          <a:off x="5148263" y="2781300"/>
          <a:ext cx="2952750" cy="1373188"/>
        </p:xfrm>
        <a:graphic>
          <a:graphicData uri="http://schemas.openxmlformats.org/presentationml/2006/ole">
            <p:oleObj spid="_x0000_s6148" r:id="rId5" imgW="1231366" imgH="571252" progId="">
              <p:embed/>
            </p:oleObj>
          </a:graphicData>
        </a:graphic>
      </p:graphicFrame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0" y="30432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996" name="Object 12"/>
          <p:cNvGraphicFramePr>
            <a:graphicFrameLocks noChangeAspect="1"/>
          </p:cNvGraphicFramePr>
          <p:nvPr/>
        </p:nvGraphicFramePr>
        <p:xfrm>
          <a:off x="1547813" y="4581525"/>
          <a:ext cx="2089150" cy="1990725"/>
        </p:xfrm>
        <a:graphic>
          <a:graphicData uri="http://schemas.openxmlformats.org/presentationml/2006/ole">
            <p:oleObj spid="_x0000_s6149" r:id="rId6" imgW="812447" imgH="774364" progId="">
              <p:embed/>
            </p:oleObj>
          </a:graphicData>
        </a:graphic>
      </p:graphicFrame>
      <p:graphicFrame>
        <p:nvGraphicFramePr>
          <p:cNvPr id="41998" name="Object 14"/>
          <p:cNvGraphicFramePr>
            <a:graphicFrameLocks noChangeAspect="1"/>
          </p:cNvGraphicFramePr>
          <p:nvPr/>
        </p:nvGraphicFramePr>
        <p:xfrm>
          <a:off x="5508625" y="5084763"/>
          <a:ext cx="1152525" cy="627062"/>
        </p:xfrm>
        <a:graphic>
          <a:graphicData uri="http://schemas.openxmlformats.org/presentationml/2006/ole">
            <p:oleObj spid="_x0000_s6150" r:id="rId7" imgW="419100" imgH="228600" progId="">
              <p:embed/>
            </p:oleObj>
          </a:graphicData>
        </a:graphic>
      </p:graphicFrame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2002" name="Object 18"/>
          <p:cNvGraphicFramePr>
            <a:graphicFrameLocks noChangeAspect="1"/>
          </p:cNvGraphicFramePr>
          <p:nvPr/>
        </p:nvGraphicFramePr>
        <p:xfrm>
          <a:off x="3995738" y="3213100"/>
          <a:ext cx="720725" cy="490538"/>
        </p:xfrm>
        <a:graphic>
          <a:graphicData uri="http://schemas.openxmlformats.org/presentationml/2006/ole">
            <p:oleObj spid="_x0000_s6151" r:id="rId8" imgW="241091" imgH="164957" progId="">
              <p:embed/>
            </p:oleObj>
          </a:graphicData>
        </a:graphic>
      </p:graphicFrame>
      <p:graphicFrame>
        <p:nvGraphicFramePr>
          <p:cNvPr id="42005" name="Object 21"/>
          <p:cNvGraphicFramePr>
            <a:graphicFrameLocks noChangeAspect="1"/>
          </p:cNvGraphicFramePr>
          <p:nvPr/>
        </p:nvGraphicFramePr>
        <p:xfrm>
          <a:off x="8101013" y="3213100"/>
          <a:ext cx="720725" cy="490538"/>
        </p:xfrm>
        <a:graphic>
          <a:graphicData uri="http://schemas.openxmlformats.org/presentationml/2006/ole">
            <p:oleObj spid="_x0000_s6152" r:id="rId9" imgW="241091" imgH="164957" progId="">
              <p:embed/>
            </p:oleObj>
          </a:graphicData>
        </a:graphic>
      </p:graphicFrame>
      <p:graphicFrame>
        <p:nvGraphicFramePr>
          <p:cNvPr id="42006" name="Object 22"/>
          <p:cNvGraphicFramePr>
            <a:graphicFrameLocks noChangeAspect="1"/>
          </p:cNvGraphicFramePr>
          <p:nvPr/>
        </p:nvGraphicFramePr>
        <p:xfrm>
          <a:off x="4211638" y="5157788"/>
          <a:ext cx="720725" cy="490537"/>
        </p:xfrm>
        <a:graphic>
          <a:graphicData uri="http://schemas.openxmlformats.org/presentationml/2006/ole">
            <p:oleObj spid="_x0000_s6153" r:id="rId10" imgW="241091" imgH="164957" progId="">
              <p:embed/>
            </p:oleObj>
          </a:graphicData>
        </a:graphic>
      </p:graphicFrame>
      <p:pic>
        <p:nvPicPr>
          <p:cNvPr id="42007" name="Picture 23" descr="AN067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877050" y="5300663"/>
            <a:ext cx="1763713" cy="1327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2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20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2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323850" y="260350"/>
          <a:ext cx="8424863" cy="1246188"/>
        </p:xfrm>
        <a:graphic>
          <a:graphicData uri="http://schemas.openxmlformats.org/presentationml/2006/ole">
            <p:oleObj spid="_x0000_s7170" r:id="rId3" imgW="1942257" imgH="317362" progId="">
              <p:embed/>
            </p:oleObj>
          </a:graphicData>
        </a:graphic>
      </p:graphicFrame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0" y="2900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3014" name="Object 6"/>
          <p:cNvGraphicFramePr>
            <a:graphicFrameLocks noChangeAspect="1"/>
          </p:cNvGraphicFramePr>
          <p:nvPr/>
        </p:nvGraphicFramePr>
        <p:xfrm>
          <a:off x="755650" y="3213100"/>
          <a:ext cx="2924175" cy="3121025"/>
        </p:xfrm>
        <a:graphic>
          <a:graphicData uri="http://schemas.openxmlformats.org/presentationml/2006/ole">
            <p:oleObj spid="_x0000_s7171" r:id="rId4" imgW="990600" imgH="1054100" progId="">
              <p:embed/>
            </p:oleObj>
          </a:graphicData>
        </a:graphic>
      </p:graphicFrame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0" y="2900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3016" name="Object 8"/>
          <p:cNvGraphicFramePr>
            <a:graphicFrameLocks noChangeAspect="1"/>
          </p:cNvGraphicFramePr>
          <p:nvPr/>
        </p:nvGraphicFramePr>
        <p:xfrm>
          <a:off x="5435600" y="3213100"/>
          <a:ext cx="3084513" cy="3168650"/>
        </p:xfrm>
        <a:graphic>
          <a:graphicData uri="http://schemas.openxmlformats.org/presentationml/2006/ole">
            <p:oleObj spid="_x0000_s7172" r:id="rId5" imgW="1028700" imgH="1054100" progId="">
              <p:embed/>
            </p:oleObj>
          </a:graphicData>
        </a:graphic>
      </p:graphicFrame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468313" y="18446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spcBef>
                <a:spcPct val="0"/>
              </a:spcBef>
            </a:pPr>
            <a:r>
              <a:rPr lang="ru-RU" sz="4000">
                <a:solidFill>
                  <a:schemeClr val="tx2"/>
                </a:solidFill>
                <a:latin typeface="Arial" charset="0"/>
              </a:rPr>
              <a:t>равносильно каждой из следующих систем</a:t>
            </a:r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4067175" y="4508500"/>
            <a:ext cx="7921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ru-RU" sz="3200">
                <a:latin typeface="Arial" charset="0"/>
              </a:rPr>
              <a:t>и</a:t>
            </a:r>
          </a:p>
        </p:txBody>
      </p:sp>
      <p:pic>
        <p:nvPicPr>
          <p:cNvPr id="43021" name="Picture 13" descr="12мm4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7451725" y="1916113"/>
            <a:ext cx="1495425" cy="1781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8" grpId="0"/>
      <p:bldP spid="430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323850" y="260350"/>
          <a:ext cx="8532813" cy="1268413"/>
        </p:xfrm>
        <a:graphic>
          <a:graphicData uri="http://schemas.openxmlformats.org/presentationml/2006/ole">
            <p:oleObj spid="_x0000_s8194" r:id="rId3" imgW="2400300" imgH="368300" progId="">
              <p:embed/>
            </p:oleObj>
          </a:graphicData>
        </a:graphic>
      </p:graphicFrame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0" y="2876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4038" name="Object 6"/>
          <p:cNvGraphicFramePr>
            <a:graphicFrameLocks noChangeAspect="1"/>
          </p:cNvGraphicFramePr>
          <p:nvPr/>
        </p:nvGraphicFramePr>
        <p:xfrm>
          <a:off x="0" y="3357563"/>
          <a:ext cx="2411413" cy="2082800"/>
        </p:xfrm>
        <a:graphic>
          <a:graphicData uri="http://schemas.openxmlformats.org/presentationml/2006/ole">
            <p:oleObj spid="_x0000_s8195" r:id="rId4" imgW="1244600" imgH="1104900" progId="">
              <p:embed/>
            </p:oleObj>
          </a:graphicData>
        </a:graphic>
      </p:graphicFrame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179388" y="1700213"/>
            <a:ext cx="23764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</a:pPr>
            <a:r>
              <a:rPr lang="ru-RU" sz="3600">
                <a:latin typeface="Arial" charset="0"/>
              </a:rPr>
              <a:t>Решение </a:t>
            </a: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0" y="2876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4041" name="Object 9"/>
          <p:cNvGraphicFramePr>
            <a:graphicFrameLocks noChangeAspect="1"/>
          </p:cNvGraphicFramePr>
          <p:nvPr/>
        </p:nvGraphicFramePr>
        <p:xfrm>
          <a:off x="2916238" y="3357563"/>
          <a:ext cx="2089150" cy="2078037"/>
        </p:xfrm>
        <a:graphic>
          <a:graphicData uri="http://schemas.openxmlformats.org/presentationml/2006/ole">
            <p:oleObj spid="_x0000_s8196" r:id="rId5" imgW="1231900" imgH="1104900" progId="">
              <p:embed/>
            </p:oleObj>
          </a:graphicData>
        </a:graphic>
      </p:graphicFrame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2776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4043" name="Object 11"/>
          <p:cNvGraphicFramePr>
            <a:graphicFrameLocks noChangeAspect="1"/>
          </p:cNvGraphicFramePr>
          <p:nvPr/>
        </p:nvGraphicFramePr>
        <p:xfrm>
          <a:off x="5508625" y="3213100"/>
          <a:ext cx="1655763" cy="2232025"/>
        </p:xfrm>
        <a:graphic>
          <a:graphicData uri="http://schemas.openxmlformats.org/presentationml/2006/ole">
            <p:oleObj spid="_x0000_s8197" r:id="rId6" imgW="812447" imgH="1307532" progId="">
              <p:embed/>
            </p:oleObj>
          </a:graphicData>
        </a:graphic>
      </p:graphicFrame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4045" name="Object 13"/>
          <p:cNvGraphicFramePr>
            <a:graphicFrameLocks noChangeAspect="1"/>
          </p:cNvGraphicFramePr>
          <p:nvPr/>
        </p:nvGraphicFramePr>
        <p:xfrm>
          <a:off x="7812088" y="4076700"/>
          <a:ext cx="1152525" cy="560388"/>
        </p:xfrm>
        <a:graphic>
          <a:graphicData uri="http://schemas.openxmlformats.org/presentationml/2006/ole">
            <p:oleObj spid="_x0000_s8198" r:id="rId7" imgW="533169" imgH="228501" progId="">
              <p:embed/>
            </p:oleObj>
          </a:graphicData>
        </a:graphic>
      </p:graphicFrame>
      <p:graphicFrame>
        <p:nvGraphicFramePr>
          <p:cNvPr id="44047" name="Object 15"/>
          <p:cNvGraphicFramePr>
            <a:graphicFrameLocks noChangeAspect="1"/>
          </p:cNvGraphicFramePr>
          <p:nvPr/>
        </p:nvGraphicFramePr>
        <p:xfrm>
          <a:off x="2051050" y="4149725"/>
          <a:ext cx="647700" cy="441325"/>
        </p:xfrm>
        <a:graphic>
          <a:graphicData uri="http://schemas.openxmlformats.org/presentationml/2006/ole">
            <p:oleObj spid="_x0000_s8199" r:id="rId8" imgW="241091" imgH="164957" progId="">
              <p:embed/>
            </p:oleObj>
          </a:graphicData>
        </a:graphic>
      </p:graphicFrame>
      <p:graphicFrame>
        <p:nvGraphicFramePr>
          <p:cNvPr id="44048" name="Object 16"/>
          <p:cNvGraphicFramePr>
            <a:graphicFrameLocks noChangeAspect="1"/>
          </p:cNvGraphicFramePr>
          <p:nvPr/>
        </p:nvGraphicFramePr>
        <p:xfrm>
          <a:off x="4572000" y="4149725"/>
          <a:ext cx="647700" cy="441325"/>
        </p:xfrm>
        <a:graphic>
          <a:graphicData uri="http://schemas.openxmlformats.org/presentationml/2006/ole">
            <p:oleObj spid="_x0000_s8200" r:id="rId9" imgW="241091" imgH="164957" progId="">
              <p:embed/>
            </p:oleObj>
          </a:graphicData>
        </a:graphic>
      </p:graphicFrame>
      <p:graphicFrame>
        <p:nvGraphicFramePr>
          <p:cNvPr id="44049" name="Object 17"/>
          <p:cNvGraphicFramePr>
            <a:graphicFrameLocks noChangeAspect="1"/>
          </p:cNvGraphicFramePr>
          <p:nvPr/>
        </p:nvGraphicFramePr>
        <p:xfrm>
          <a:off x="7092950" y="4149725"/>
          <a:ext cx="647700" cy="441325"/>
        </p:xfrm>
        <a:graphic>
          <a:graphicData uri="http://schemas.openxmlformats.org/presentationml/2006/ole">
            <p:oleObj spid="_x0000_s8201" r:id="rId10" imgW="241091" imgH="164957" progId="">
              <p:embed/>
            </p:oleObj>
          </a:graphicData>
        </a:graphic>
      </p:graphicFrame>
      <p:pic>
        <p:nvPicPr>
          <p:cNvPr id="44050" name="Picture 18" descr="26m1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164388" y="5229225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4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323850" y="260350"/>
            <a:ext cx="8428038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ru-RU" sz="3200" dirty="0">
                <a:latin typeface="Arial" charset="0"/>
              </a:rPr>
              <a:t>1</a:t>
            </a:r>
            <a:r>
              <a:rPr lang="ru-RU" sz="3200" dirty="0" smtClean="0">
                <a:latin typeface="Arial" charset="0"/>
              </a:rPr>
              <a:t>. </a:t>
            </a:r>
            <a:r>
              <a:rPr lang="ru-RU" sz="3200" dirty="0">
                <a:latin typeface="Arial" charset="0"/>
              </a:rPr>
              <a:t>Укажите множество значений функции    </a:t>
            </a:r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4757" name="Object 5"/>
          <p:cNvGraphicFramePr>
            <a:graphicFrameLocks noChangeAspect="1"/>
          </p:cNvGraphicFramePr>
          <p:nvPr/>
        </p:nvGraphicFramePr>
        <p:xfrm>
          <a:off x="684213" y="836613"/>
          <a:ext cx="2808287" cy="676275"/>
        </p:xfrm>
        <a:graphic>
          <a:graphicData uri="http://schemas.openxmlformats.org/presentationml/2006/ole">
            <p:oleObj spid="_x0000_s14338" r:id="rId3" imgW="1231366" imgH="291973" progId="">
              <p:embed/>
            </p:oleObj>
          </a:graphicData>
        </a:graphic>
      </p:graphicFrame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900113" y="1484313"/>
            <a:ext cx="1425575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Ответ:</a:t>
            </a:r>
          </a:p>
        </p:txBody>
      </p:sp>
      <p:sp>
        <p:nvSpPr>
          <p:cNvPr id="74761" name="Rectangle 9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4760" name="Object 8"/>
          <p:cNvGraphicFramePr>
            <a:graphicFrameLocks noChangeAspect="1"/>
          </p:cNvGraphicFramePr>
          <p:nvPr/>
        </p:nvGraphicFramePr>
        <p:xfrm>
          <a:off x="684213" y="2133600"/>
          <a:ext cx="1368425" cy="717550"/>
        </p:xfrm>
        <a:graphic>
          <a:graphicData uri="http://schemas.openxmlformats.org/presentationml/2006/ole">
            <p:oleObj spid="_x0000_s14339" r:id="rId4" imgW="800100" imgH="419100" progId="">
              <p:embed/>
            </p:oleObj>
          </a:graphicData>
        </a:graphic>
      </p:graphicFrame>
      <p:sp>
        <p:nvSpPr>
          <p:cNvPr id="74762" name="Rectangle 10"/>
          <p:cNvSpPr>
            <a:spLocks noChangeArrowheads="1"/>
          </p:cNvSpPr>
          <p:nvPr/>
        </p:nvSpPr>
        <p:spPr bwMode="auto">
          <a:xfrm>
            <a:off x="0" y="36385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4764" name="Rectangle 12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4763" name="Object 11"/>
          <p:cNvGraphicFramePr>
            <a:graphicFrameLocks noChangeAspect="1"/>
          </p:cNvGraphicFramePr>
          <p:nvPr/>
        </p:nvGraphicFramePr>
        <p:xfrm>
          <a:off x="2843213" y="2133600"/>
          <a:ext cx="1368425" cy="692150"/>
        </p:xfrm>
        <a:graphic>
          <a:graphicData uri="http://schemas.openxmlformats.org/presentationml/2006/ole">
            <p:oleObj spid="_x0000_s14340" r:id="rId5" imgW="825500" imgH="419100" progId="">
              <p:embed/>
            </p:oleObj>
          </a:graphicData>
        </a:graphic>
      </p:graphicFrame>
      <p:sp>
        <p:nvSpPr>
          <p:cNvPr id="74765" name="Rectangle 13"/>
          <p:cNvSpPr>
            <a:spLocks noChangeArrowheads="1"/>
          </p:cNvSpPr>
          <p:nvPr/>
        </p:nvSpPr>
        <p:spPr bwMode="auto">
          <a:xfrm>
            <a:off x="0" y="36385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4767" name="Rectangle 15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4766" name="Object 14"/>
          <p:cNvGraphicFramePr>
            <a:graphicFrameLocks noChangeAspect="1"/>
          </p:cNvGraphicFramePr>
          <p:nvPr/>
        </p:nvGraphicFramePr>
        <p:xfrm>
          <a:off x="5003800" y="2205038"/>
          <a:ext cx="1582738" cy="515937"/>
        </p:xfrm>
        <a:graphic>
          <a:graphicData uri="http://schemas.openxmlformats.org/presentationml/2006/ole">
            <p:oleObj spid="_x0000_s14341" r:id="rId6" imgW="850531" imgH="241195" progId="">
              <p:embed/>
            </p:oleObj>
          </a:graphicData>
        </a:graphic>
      </p:graphicFrame>
      <p:sp>
        <p:nvSpPr>
          <p:cNvPr id="74769" name="Rectangle 17"/>
          <p:cNvSpPr>
            <a:spLocks noChangeArrowheads="1"/>
          </p:cNvSpPr>
          <p:nvPr/>
        </p:nvSpPr>
        <p:spPr bwMode="auto">
          <a:xfrm>
            <a:off x="0" y="32131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4768" name="Object 16"/>
          <p:cNvGraphicFramePr>
            <a:graphicFrameLocks noChangeAspect="1"/>
          </p:cNvGraphicFramePr>
          <p:nvPr/>
        </p:nvGraphicFramePr>
        <p:xfrm>
          <a:off x="7308850" y="2133600"/>
          <a:ext cx="1439863" cy="711200"/>
        </p:xfrm>
        <a:graphic>
          <a:graphicData uri="http://schemas.openxmlformats.org/presentationml/2006/ole">
            <p:oleObj spid="_x0000_s14342" r:id="rId7" imgW="850531" imgH="418918" progId="">
              <p:embed/>
            </p:oleObj>
          </a:graphicData>
        </a:graphic>
      </p:graphicFrame>
      <p:sp>
        <p:nvSpPr>
          <p:cNvPr id="74770" name="Rectangle 18"/>
          <p:cNvSpPr>
            <a:spLocks noChangeArrowheads="1"/>
          </p:cNvSpPr>
          <p:nvPr/>
        </p:nvSpPr>
        <p:spPr bwMode="auto">
          <a:xfrm>
            <a:off x="0" y="36385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4771" name="Rectangle 19"/>
          <p:cNvSpPr>
            <a:spLocks noChangeArrowheads="1"/>
          </p:cNvSpPr>
          <p:nvPr/>
        </p:nvSpPr>
        <p:spPr bwMode="auto">
          <a:xfrm>
            <a:off x="250825" y="1989138"/>
            <a:ext cx="704850" cy="823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200">
                <a:latin typeface="Times New Roman" pitchFamily="18" charset="0"/>
              </a:rPr>
              <a:t>1)</a:t>
            </a:r>
            <a:r>
              <a:rPr lang="ru-RU"/>
              <a:t> </a:t>
            </a:r>
          </a:p>
        </p:txBody>
      </p:sp>
      <p:sp>
        <p:nvSpPr>
          <p:cNvPr id="74772" name="Rectangle 20"/>
          <p:cNvSpPr>
            <a:spLocks noChangeArrowheads="1"/>
          </p:cNvSpPr>
          <p:nvPr/>
        </p:nvSpPr>
        <p:spPr bwMode="auto">
          <a:xfrm>
            <a:off x="2411413" y="1989138"/>
            <a:ext cx="704850" cy="823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ru-RU" sz="3200">
                <a:latin typeface="Times New Roman" pitchFamily="18" charset="0"/>
              </a:rPr>
              <a:t>2)</a:t>
            </a:r>
            <a:r>
              <a:rPr lang="ru-RU"/>
              <a:t> </a:t>
            </a:r>
          </a:p>
        </p:txBody>
      </p:sp>
      <p:sp>
        <p:nvSpPr>
          <p:cNvPr id="74773" name="Rectangle 21"/>
          <p:cNvSpPr>
            <a:spLocks noChangeArrowheads="1"/>
          </p:cNvSpPr>
          <p:nvPr/>
        </p:nvSpPr>
        <p:spPr bwMode="auto">
          <a:xfrm>
            <a:off x="215900" y="35258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4774" name="Rectangle 22"/>
          <p:cNvSpPr>
            <a:spLocks noChangeArrowheads="1"/>
          </p:cNvSpPr>
          <p:nvPr/>
        </p:nvSpPr>
        <p:spPr bwMode="auto">
          <a:xfrm>
            <a:off x="4572000" y="1989138"/>
            <a:ext cx="704850" cy="823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ru-RU" sz="3200">
                <a:latin typeface="Times New Roman" pitchFamily="18" charset="0"/>
              </a:rPr>
              <a:t>3)</a:t>
            </a:r>
            <a:r>
              <a:rPr lang="ru-RU"/>
              <a:t> </a:t>
            </a:r>
          </a:p>
        </p:txBody>
      </p:sp>
      <p:sp>
        <p:nvSpPr>
          <p:cNvPr id="74775" name="Rectangle 23"/>
          <p:cNvSpPr>
            <a:spLocks noChangeArrowheads="1"/>
          </p:cNvSpPr>
          <p:nvPr/>
        </p:nvSpPr>
        <p:spPr bwMode="auto">
          <a:xfrm>
            <a:off x="6877050" y="1989138"/>
            <a:ext cx="704850" cy="823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ru-RU" sz="3200">
                <a:latin typeface="Times New Roman" pitchFamily="18" charset="0"/>
              </a:rPr>
              <a:t>4)</a:t>
            </a:r>
            <a:r>
              <a:rPr lang="ru-RU"/>
              <a:t> </a:t>
            </a:r>
          </a:p>
        </p:txBody>
      </p:sp>
      <p:sp>
        <p:nvSpPr>
          <p:cNvPr id="74776" name="Rectangle 24"/>
          <p:cNvSpPr>
            <a:spLocks noChangeArrowheads="1"/>
          </p:cNvSpPr>
          <p:nvPr/>
        </p:nvSpPr>
        <p:spPr bwMode="auto">
          <a:xfrm>
            <a:off x="395288" y="3261231"/>
            <a:ext cx="4322017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ru-RU" sz="3200" dirty="0">
                <a:latin typeface="Arial" charset="0"/>
              </a:rPr>
              <a:t>2</a:t>
            </a:r>
            <a:r>
              <a:rPr lang="ru-RU" sz="3200" dirty="0" smtClean="0">
                <a:latin typeface="Arial" charset="0"/>
              </a:rPr>
              <a:t>. </a:t>
            </a:r>
            <a:r>
              <a:rPr lang="ru-RU" sz="3200" dirty="0">
                <a:latin typeface="Arial" charset="0"/>
              </a:rPr>
              <a:t>Решите уравнение</a:t>
            </a:r>
            <a:r>
              <a:rPr lang="ru-RU" dirty="0"/>
              <a:t>  </a:t>
            </a:r>
          </a:p>
        </p:txBody>
      </p:sp>
      <p:sp>
        <p:nvSpPr>
          <p:cNvPr id="74777" name="Rectangle 25"/>
          <p:cNvSpPr>
            <a:spLocks noChangeArrowheads="1"/>
          </p:cNvSpPr>
          <p:nvPr/>
        </p:nvSpPr>
        <p:spPr bwMode="auto">
          <a:xfrm>
            <a:off x="468313" y="4340731"/>
            <a:ext cx="4322017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ru-RU" sz="3200" dirty="0">
                <a:latin typeface="Arial" charset="0"/>
              </a:rPr>
              <a:t>3</a:t>
            </a:r>
            <a:r>
              <a:rPr lang="ru-RU" sz="3200" dirty="0" smtClean="0">
                <a:latin typeface="Arial" charset="0"/>
              </a:rPr>
              <a:t>. </a:t>
            </a:r>
            <a:r>
              <a:rPr lang="ru-RU" sz="3200" dirty="0">
                <a:latin typeface="Arial" charset="0"/>
              </a:rPr>
              <a:t>Решите уравнение</a:t>
            </a:r>
            <a:r>
              <a:rPr lang="ru-RU" dirty="0"/>
              <a:t>  </a:t>
            </a:r>
          </a:p>
        </p:txBody>
      </p:sp>
      <p:sp>
        <p:nvSpPr>
          <p:cNvPr id="74779" name="Rectangle 27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4778" name="Object 26"/>
          <p:cNvGraphicFramePr>
            <a:graphicFrameLocks noChangeAspect="1"/>
          </p:cNvGraphicFramePr>
          <p:nvPr/>
        </p:nvGraphicFramePr>
        <p:xfrm>
          <a:off x="4787900" y="3357563"/>
          <a:ext cx="2663825" cy="682625"/>
        </p:xfrm>
        <a:graphic>
          <a:graphicData uri="http://schemas.openxmlformats.org/presentationml/2006/ole">
            <p:oleObj spid="_x0000_s14343" r:id="rId8" imgW="1155700" imgH="292100" progId="">
              <p:embed/>
            </p:oleObj>
          </a:graphicData>
        </a:graphic>
      </p:graphicFrame>
      <p:sp>
        <p:nvSpPr>
          <p:cNvPr id="74781" name="Rectangle 29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4780" name="Object 28"/>
          <p:cNvGraphicFramePr>
            <a:graphicFrameLocks noChangeAspect="1"/>
          </p:cNvGraphicFramePr>
          <p:nvPr/>
        </p:nvGraphicFramePr>
        <p:xfrm>
          <a:off x="611188" y="5300663"/>
          <a:ext cx="5688012" cy="700087"/>
        </p:xfrm>
        <a:graphic>
          <a:graphicData uri="http://schemas.openxmlformats.org/presentationml/2006/ole">
            <p:oleObj spid="_x0000_s14344" r:id="rId9" imgW="2679700" imgH="2921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dirty="0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8641"/>
            <a:ext cx="8229600" cy="6181998"/>
          </a:xfrm>
        </p:spPr>
        <p:txBody>
          <a:bodyPr>
            <a:normAutofit/>
          </a:bodyPr>
          <a:lstStyle/>
          <a:p>
            <a:r>
              <a:rPr lang="ru-RU" sz="4400" dirty="0"/>
              <a:t>4</a:t>
            </a:r>
            <a:r>
              <a:rPr lang="ru-RU" sz="4400" dirty="0" smtClean="0"/>
              <a:t>. Решите уравнение  (если уравнение имеет более одного корня, то в ответе укажите их сумму)</a:t>
            </a:r>
          </a:p>
          <a:p>
            <a:endParaRPr lang="ru-RU" sz="4400" dirty="0" smtClean="0"/>
          </a:p>
          <a:p>
            <a:r>
              <a:rPr lang="ru-RU" sz="4400" dirty="0"/>
              <a:t>5</a:t>
            </a:r>
            <a:r>
              <a:rPr lang="ru-RU" sz="4400" dirty="0" smtClean="0"/>
              <a:t>. Решите уравнение     </a:t>
            </a: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2123728" y="3068960"/>
          <a:ext cx="4321175" cy="644525"/>
        </p:xfrm>
        <a:graphic>
          <a:graphicData uri="http://schemas.openxmlformats.org/presentationml/2006/ole">
            <p:oleObj spid="_x0000_s13314" r:id="rId3" imgW="1981200" imgH="292100" progId="">
              <p:embed/>
            </p:oleObj>
          </a:graphicData>
        </a:graphic>
      </p:graphicFrame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8614" name="Object 6"/>
          <p:cNvGraphicFramePr>
            <a:graphicFrameLocks noChangeAspect="1"/>
          </p:cNvGraphicFramePr>
          <p:nvPr/>
        </p:nvGraphicFramePr>
        <p:xfrm>
          <a:off x="1979712" y="4869160"/>
          <a:ext cx="5545138" cy="1058863"/>
        </p:xfrm>
        <a:graphic>
          <a:graphicData uri="http://schemas.openxmlformats.org/presentationml/2006/ole">
            <p:oleObj spid="_x0000_s13315" r:id="rId4" imgW="2870200" imgH="482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/>
              <a:t>Экзаменационное задание (ЕГЭ).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Найти сумму квадратов корней уравнения:</a:t>
            </a:r>
          </a:p>
          <a:p>
            <a:r>
              <a:rPr lang="ru-RU" dirty="0" smtClean="0"/>
              <a:t>               </a:t>
            </a:r>
            <a:r>
              <a:rPr lang="ru-RU" dirty="0" smtClean="0"/>
              <a:t>   </a:t>
            </a:r>
            <a:r>
              <a:rPr lang="ru-RU" dirty="0" smtClean="0"/>
              <a:t>· (8</a:t>
            </a:r>
            <a:r>
              <a:rPr lang="en-US" dirty="0" err="1" smtClean="0"/>
              <a:t>lg</a:t>
            </a:r>
            <a:r>
              <a:rPr lang="en-US" dirty="0" smtClean="0"/>
              <a:t> </a:t>
            </a:r>
            <a:r>
              <a:rPr lang="ru-RU" dirty="0" smtClean="0"/>
              <a:t> · </a:t>
            </a:r>
            <a:r>
              <a:rPr lang="en-US" dirty="0" err="1" smtClean="0"/>
              <a:t>lg</a:t>
            </a:r>
            <a:r>
              <a:rPr lang="en-US" dirty="0" smtClean="0"/>
              <a:t> </a:t>
            </a:r>
            <a:r>
              <a:rPr lang="ru-RU" dirty="0" smtClean="0"/>
              <a:t> -1)=0</a:t>
            </a:r>
          </a:p>
          <a:p>
            <a:endParaRPr lang="ru-RU" dirty="0"/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971600" y="2204864"/>
          <a:ext cx="1566174" cy="641214"/>
        </p:xfrm>
        <a:graphic>
          <a:graphicData uri="http://schemas.openxmlformats.org/presentationml/2006/ole">
            <p:oleObj spid="_x0000_s50178" name="Формула" r:id="rId3" imgW="79992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09495858479ef15e2486a00bfe4833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251520" y="764704"/>
            <a:ext cx="2143125" cy="147637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483768" y="2348880"/>
            <a:ext cx="51125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err="1" smtClean="0">
                <a:solidFill>
                  <a:srgbClr val="0070C0"/>
                </a:solidFill>
              </a:rPr>
              <a:t>Разноуровневая</a:t>
            </a:r>
            <a:r>
              <a:rPr lang="ru-RU" sz="4800" b="1" dirty="0" smtClean="0">
                <a:solidFill>
                  <a:srgbClr val="0070C0"/>
                </a:solidFill>
              </a:rPr>
              <a:t> самостоятельная работа</a:t>
            </a:r>
            <a:r>
              <a:rPr lang="ru-RU" sz="4800" dirty="0" smtClean="0">
                <a:solidFill>
                  <a:srgbClr val="0070C0"/>
                </a:solidFill>
              </a:rPr>
              <a:t> </a:t>
            </a:r>
            <a:endParaRPr lang="ru-RU" sz="4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548680"/>
          </a:xfrm>
        </p:spPr>
        <p:txBody>
          <a:bodyPr>
            <a:normAutofit fontScale="90000"/>
          </a:bodyPr>
          <a:lstStyle/>
          <a:p>
            <a:endParaRPr lang="ru-RU" dirty="0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60648"/>
            <a:ext cx="8229600" cy="612068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ru-RU" dirty="0" smtClean="0"/>
              <a:t> </a:t>
            </a:r>
            <a:endParaRPr lang="ru-RU" b="1" dirty="0" smtClean="0"/>
          </a:p>
          <a:p>
            <a:pPr marL="609600" indent="-609600" algn="ctr">
              <a:buFontTx/>
              <a:buNone/>
            </a:pPr>
            <a:r>
              <a:rPr lang="ru-RU" b="1" dirty="0" smtClean="0"/>
              <a:t>Вариант 1</a:t>
            </a:r>
          </a:p>
          <a:p>
            <a:pPr marL="609600" indent="-609600" algn="ctr">
              <a:buFontTx/>
              <a:buNone/>
            </a:pPr>
            <a:endParaRPr lang="ru-RU" dirty="0" smtClean="0"/>
          </a:p>
          <a:p>
            <a:pPr marL="609600" indent="-609600">
              <a:buFontTx/>
              <a:buNone/>
            </a:pPr>
            <a:r>
              <a:rPr lang="ru-RU" dirty="0" smtClean="0"/>
              <a:t>1. Найдите сумму корней уравнения (или корень, если он единственный)</a:t>
            </a:r>
          </a:p>
          <a:p>
            <a:pPr marL="609600" indent="-609600">
              <a:buFontTx/>
              <a:buNone/>
            </a:pPr>
            <a:endParaRPr lang="ru-RU" dirty="0" smtClean="0"/>
          </a:p>
          <a:p>
            <a:pPr marL="609600" indent="-609600">
              <a:buFontTx/>
              <a:buNone/>
            </a:pPr>
            <a:endParaRPr lang="ru-RU" dirty="0" smtClean="0"/>
          </a:p>
          <a:p>
            <a:pPr marL="609600" indent="-609600">
              <a:buFontTx/>
              <a:buNone/>
            </a:pPr>
            <a:r>
              <a:rPr lang="ru-RU" dirty="0" smtClean="0"/>
              <a:t> 2. Решите уравнение :</a:t>
            </a: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1691680" y="3140968"/>
          <a:ext cx="3959349" cy="1047767"/>
        </p:xfrm>
        <a:graphic>
          <a:graphicData uri="http://schemas.openxmlformats.org/presentationml/2006/ole">
            <p:oleObj spid="_x0000_s10242" r:id="rId3" imgW="2171700" imgH="482600" progId="">
              <p:embed/>
            </p:oleObj>
          </a:graphicData>
        </a:graphic>
      </p:graphicFrame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46" name="Object 6"/>
          <p:cNvGraphicFramePr>
            <a:graphicFrameLocks noChangeAspect="1"/>
          </p:cNvGraphicFramePr>
          <p:nvPr/>
        </p:nvGraphicFramePr>
        <p:xfrm>
          <a:off x="2987824" y="5013176"/>
          <a:ext cx="4681537" cy="912812"/>
        </p:xfrm>
        <a:graphic>
          <a:graphicData uri="http://schemas.openxmlformats.org/presentationml/2006/ole">
            <p:oleObj spid="_x0000_s10243" r:id="rId4" imgW="2362200" imgH="4064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057400"/>
            <a:ext cx="7721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i="1" dirty="0" smtClean="0">
                <a:cs typeface="Times New Roman" pitchFamily="18" charset="0"/>
              </a:rPr>
              <a:t>Считай несчастным тот день или тот час, в который ты не усвоил ничего нового и ничего не прибавил к своему образованию. </a:t>
            </a:r>
            <a:r>
              <a:rPr lang="ru-RU" sz="3600" dirty="0" smtClean="0">
                <a:cs typeface="Times New Roman" pitchFamily="18" charset="0"/>
              </a:rPr>
              <a:t/>
            </a:r>
            <a:br>
              <a:rPr lang="ru-RU" sz="3600" dirty="0" smtClean="0">
                <a:cs typeface="Times New Roman" pitchFamily="18" charset="0"/>
              </a:rPr>
            </a:br>
            <a:r>
              <a:rPr lang="ru-RU" sz="3600" dirty="0" smtClean="0">
                <a:cs typeface="Times New Roman" pitchFamily="18" charset="0"/>
              </a:rPr>
              <a:t>Коменский Я.А</a:t>
            </a:r>
            <a:r>
              <a:rPr lang="ru-RU" sz="3600" dirty="0" smtClean="0">
                <a:latin typeface="Arial" charset="0"/>
                <a:cs typeface="Arial" charset="0"/>
              </a:rPr>
              <a:t>.</a:t>
            </a:r>
            <a:br>
              <a:rPr lang="ru-RU" sz="3600" dirty="0" smtClean="0">
                <a:latin typeface="Arial" charset="0"/>
                <a:cs typeface="Arial" charset="0"/>
              </a:rPr>
            </a:br>
            <a:r>
              <a:rPr lang="ru-RU" dirty="0" smtClean="0">
                <a:latin typeface="Arial" charset="0"/>
                <a:cs typeface="Arial" charset="0"/>
              </a:rPr>
              <a:t> </a:t>
            </a:r>
            <a:endParaRPr lang="ru-RU" dirty="0" smtClean="0">
              <a:latin typeface="Arial" charset="0"/>
              <a:cs typeface="Arial" charset="0"/>
            </a:endParaRPr>
          </a:p>
        </p:txBody>
      </p:sp>
      <p:pic>
        <p:nvPicPr>
          <p:cNvPr id="33794" name="Picture 2" descr="D:\Documents and Settings\юзер\Рабочий стол\Люба\анимашки\1b3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4149080"/>
            <a:ext cx="3312368" cy="1842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827088" y="1"/>
            <a:ext cx="7772400" cy="1628799"/>
          </a:xfrm>
        </p:spPr>
        <p:txBody>
          <a:bodyPr/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Вариант 2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684212" y="1412776"/>
            <a:ext cx="8064251" cy="4248249"/>
          </a:xfrm>
        </p:spPr>
        <p:txBody>
          <a:bodyPr/>
          <a:lstStyle/>
          <a:p>
            <a:pPr marL="609600" indent="-609600" algn="l">
              <a:buFontTx/>
              <a:buAutoNum type="arabicPeriod"/>
            </a:pPr>
            <a:r>
              <a:rPr lang="ru-RU" dirty="0" smtClean="0"/>
              <a:t>Найдите произведение корней уравнения (или корень, если он единственный)  </a:t>
            </a:r>
          </a:p>
          <a:p>
            <a:pPr marL="609600" indent="-609600" algn="l">
              <a:buFontTx/>
              <a:buAutoNum type="arabicPeriod"/>
            </a:pPr>
            <a:endParaRPr lang="ru-RU" dirty="0" smtClean="0"/>
          </a:p>
          <a:p>
            <a:pPr marL="609600" indent="-609600" algn="l"/>
            <a:r>
              <a:rPr lang="ru-RU" dirty="0" smtClean="0"/>
              <a:t>2. Решите уравнение </a:t>
            </a: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2471" name="Object 7"/>
          <p:cNvGraphicFramePr>
            <a:graphicFrameLocks noChangeAspect="1"/>
          </p:cNvGraphicFramePr>
          <p:nvPr/>
        </p:nvGraphicFramePr>
        <p:xfrm>
          <a:off x="1259632" y="2852936"/>
          <a:ext cx="5976664" cy="864096"/>
        </p:xfrm>
        <a:graphic>
          <a:graphicData uri="http://schemas.openxmlformats.org/presentationml/2006/ole">
            <p:oleObj spid="_x0000_s11266" r:id="rId3" imgW="2387600" imgH="368300" progId="">
              <p:embed/>
            </p:oleObj>
          </a:graphicData>
        </a:graphic>
      </p:graphicFrame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2473" name="Object 9"/>
          <p:cNvGraphicFramePr>
            <a:graphicFrameLocks noChangeAspect="1"/>
          </p:cNvGraphicFramePr>
          <p:nvPr/>
        </p:nvGraphicFramePr>
        <p:xfrm>
          <a:off x="899592" y="4365104"/>
          <a:ext cx="7079696" cy="1440160"/>
        </p:xfrm>
        <a:graphic>
          <a:graphicData uri="http://schemas.openxmlformats.org/presentationml/2006/ole">
            <p:oleObj spid="_x0000_s11267" r:id="rId4" imgW="3213100" imgH="4191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/>
          </a:bodyPr>
          <a:lstStyle/>
          <a:p>
            <a:r>
              <a:rPr lang="ru-RU" sz="3200" b="1" smtClean="0"/>
              <a:t>Вариант 3</a:t>
            </a:r>
            <a:endParaRPr lang="ru-RU" sz="3200" b="1" dirty="0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4000" smtClean="0"/>
              <a:t>1. Найдите сумму корней уравнения (или корень, если он единственный) </a:t>
            </a:r>
          </a:p>
          <a:p>
            <a:endParaRPr lang="ru-RU" smtClean="0"/>
          </a:p>
          <a:p>
            <a:endParaRPr lang="ru-RU" smtClean="0"/>
          </a:p>
          <a:p>
            <a:r>
              <a:rPr lang="ru-RU" smtClean="0"/>
              <a:t>2. Решите уравнение    </a:t>
            </a:r>
            <a:endParaRPr lang="ru-RU" dirty="0" smtClean="0"/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755576" y="3501008"/>
          <a:ext cx="6697662" cy="1152128"/>
        </p:xfrm>
        <a:graphic>
          <a:graphicData uri="http://schemas.openxmlformats.org/presentationml/2006/ole">
            <p:oleObj spid="_x0000_s12290" r:id="rId3" imgW="3276600" imgH="393700" progId="">
              <p:embed/>
            </p:oleObj>
          </a:graphicData>
        </a:graphic>
      </p:graphicFrame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0" y="32131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3494" name="Object 6"/>
          <p:cNvGraphicFramePr>
            <a:graphicFrameLocks noChangeAspect="1"/>
          </p:cNvGraphicFramePr>
          <p:nvPr/>
        </p:nvGraphicFramePr>
        <p:xfrm>
          <a:off x="2915816" y="5229200"/>
          <a:ext cx="5616624" cy="1300287"/>
        </p:xfrm>
        <a:graphic>
          <a:graphicData uri="http://schemas.openxmlformats.org/presentationml/2006/ole">
            <p:oleObj spid="_x0000_s12291" r:id="rId4" imgW="1955800" imgH="4699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Итог урока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690864" cy="4683125"/>
          </a:xfrm>
        </p:spPr>
        <p:txBody>
          <a:bodyPr>
            <a:normAutofit fontScale="40000" lnSpcReduction="20000"/>
          </a:bodyPr>
          <a:lstStyle/>
          <a:p>
            <a:r>
              <a:rPr lang="ru-RU" sz="4300" b="1" dirty="0" smtClean="0">
                <a:solidFill>
                  <a:srgbClr val="C00000"/>
                </a:solidFill>
              </a:rPr>
              <a:t>Математика </a:t>
            </a:r>
            <a:r>
              <a:rPr lang="ru-RU" sz="4300" b="1" dirty="0" smtClean="0">
                <a:solidFill>
                  <a:srgbClr val="C00000"/>
                </a:solidFill>
              </a:rPr>
              <a:t>– основа и царица всех наук,</a:t>
            </a:r>
          </a:p>
          <a:p>
            <a:r>
              <a:rPr lang="ru-RU" sz="4300" b="1" dirty="0" smtClean="0">
                <a:solidFill>
                  <a:srgbClr val="C00000"/>
                </a:solidFill>
              </a:rPr>
              <a:t>И тебе с ней подружиться я советую, мой друг.</a:t>
            </a:r>
          </a:p>
          <a:p>
            <a:r>
              <a:rPr lang="ru-RU" sz="4300" b="1" dirty="0" smtClean="0">
                <a:solidFill>
                  <a:srgbClr val="C00000"/>
                </a:solidFill>
              </a:rPr>
              <a:t>Ее мудрые законы, если будешь выполнять,</a:t>
            </a:r>
          </a:p>
          <a:p>
            <a:r>
              <a:rPr lang="ru-RU" sz="4300" b="1" dirty="0" smtClean="0">
                <a:solidFill>
                  <a:srgbClr val="C00000"/>
                </a:solidFill>
              </a:rPr>
              <a:t>Свои знанья приумножишь,</a:t>
            </a:r>
          </a:p>
          <a:p>
            <a:r>
              <a:rPr lang="ru-RU" sz="4300" b="1" dirty="0" smtClean="0">
                <a:solidFill>
                  <a:srgbClr val="C00000"/>
                </a:solidFill>
              </a:rPr>
              <a:t>Станешь ты их применять.</a:t>
            </a:r>
          </a:p>
          <a:p>
            <a:r>
              <a:rPr lang="ru-RU" sz="4300" b="1" dirty="0" smtClean="0">
                <a:solidFill>
                  <a:srgbClr val="C00000"/>
                </a:solidFill>
              </a:rPr>
              <a:t>Сможешь по морю ты плавать,</a:t>
            </a:r>
          </a:p>
          <a:p>
            <a:r>
              <a:rPr lang="ru-RU" sz="4300" b="1" dirty="0" smtClean="0">
                <a:solidFill>
                  <a:srgbClr val="C00000"/>
                </a:solidFill>
              </a:rPr>
              <a:t>Сможешь в космосе летать.</a:t>
            </a:r>
          </a:p>
          <a:p>
            <a:r>
              <a:rPr lang="ru-RU" sz="4300" b="1" dirty="0" smtClean="0">
                <a:solidFill>
                  <a:srgbClr val="C00000"/>
                </a:solidFill>
              </a:rPr>
              <a:t>Дом построить людям сможешь:</a:t>
            </a:r>
          </a:p>
          <a:p>
            <a:r>
              <a:rPr lang="ru-RU" sz="4300" b="1" dirty="0" smtClean="0">
                <a:solidFill>
                  <a:srgbClr val="C00000"/>
                </a:solidFill>
              </a:rPr>
              <a:t>Будет он сто лет стоять.</a:t>
            </a:r>
          </a:p>
          <a:p>
            <a:r>
              <a:rPr lang="ru-RU" sz="4300" b="1" dirty="0" smtClean="0">
                <a:solidFill>
                  <a:srgbClr val="C00000"/>
                </a:solidFill>
              </a:rPr>
              <a:t>Не ленись, трудись, старайся,</a:t>
            </a:r>
          </a:p>
          <a:p>
            <a:r>
              <a:rPr lang="ru-RU" sz="4300" b="1" dirty="0" smtClean="0">
                <a:solidFill>
                  <a:srgbClr val="C00000"/>
                </a:solidFill>
              </a:rPr>
              <a:t>Познавая соль наук</a:t>
            </a:r>
          </a:p>
          <a:p>
            <a:r>
              <a:rPr lang="ru-RU" sz="4300" b="1" dirty="0" smtClean="0">
                <a:solidFill>
                  <a:srgbClr val="C00000"/>
                </a:solidFill>
              </a:rPr>
              <a:t>Все доказывать пытайся,</a:t>
            </a:r>
          </a:p>
          <a:p>
            <a:r>
              <a:rPr lang="ru-RU" sz="4300" b="1" dirty="0" smtClean="0">
                <a:solidFill>
                  <a:srgbClr val="C00000"/>
                </a:solidFill>
              </a:rPr>
              <a:t>Но не покладая рук.</a:t>
            </a:r>
          </a:p>
          <a:p>
            <a:endParaRPr lang="ru-RU" sz="4300" b="1" dirty="0" smtClean="0">
              <a:solidFill>
                <a:srgbClr val="C00000"/>
              </a:solidFill>
            </a:endParaRPr>
          </a:p>
          <a:p>
            <a:endParaRPr lang="ru-RU" sz="4300" b="1" dirty="0" smtClean="0">
              <a:solidFill>
                <a:srgbClr val="C00000"/>
              </a:solidFill>
            </a:endParaRPr>
          </a:p>
          <a:p>
            <a:endParaRPr lang="ru-RU" sz="4300" b="1" dirty="0" smtClean="0">
              <a:solidFill>
                <a:srgbClr val="C00000"/>
              </a:solidFill>
            </a:endParaRPr>
          </a:p>
          <a:p>
            <a:endParaRPr lang="ru-RU" sz="4300" b="1" dirty="0" smtClean="0">
              <a:solidFill>
                <a:srgbClr val="C00000"/>
              </a:solidFill>
            </a:endParaRPr>
          </a:p>
          <a:p>
            <a:endParaRPr lang="ru-RU" sz="4300" b="1" dirty="0" smtClean="0">
              <a:solidFill>
                <a:srgbClr val="C00000"/>
              </a:solidFill>
            </a:endParaRPr>
          </a:p>
          <a:p>
            <a:endParaRPr lang="ru-RU" sz="4300" b="1" dirty="0" smtClean="0">
              <a:solidFill>
                <a:srgbClr val="C00000"/>
              </a:solidFill>
            </a:endParaRPr>
          </a:p>
          <a:p>
            <a:endParaRPr lang="ru-RU" sz="4300" b="1" dirty="0" smtClean="0">
              <a:solidFill>
                <a:srgbClr val="C00000"/>
              </a:solidFill>
            </a:endParaRPr>
          </a:p>
          <a:p>
            <a:endParaRPr lang="ru-RU" sz="4300" b="1" dirty="0" smtClean="0">
              <a:solidFill>
                <a:srgbClr val="C00000"/>
              </a:solidFill>
            </a:endParaRPr>
          </a:p>
          <a:p>
            <a:endParaRPr lang="ru-RU" sz="4300" b="1" dirty="0" smtClean="0">
              <a:solidFill>
                <a:srgbClr val="C00000"/>
              </a:solidFill>
            </a:endParaRPr>
          </a:p>
          <a:p>
            <a:endParaRPr lang="ru-RU" sz="4300" b="1" dirty="0" smtClean="0">
              <a:solidFill>
                <a:srgbClr val="C00000"/>
              </a:solidFill>
            </a:endParaRPr>
          </a:p>
          <a:p>
            <a:endParaRPr lang="ru-RU" sz="4300" b="1" dirty="0" smtClean="0">
              <a:solidFill>
                <a:srgbClr val="C00000"/>
              </a:solidFill>
            </a:endParaRPr>
          </a:p>
          <a:p>
            <a:endParaRPr lang="ru-RU" sz="4300" b="1" dirty="0" smtClean="0">
              <a:solidFill>
                <a:srgbClr val="C00000"/>
              </a:solidFill>
            </a:endParaRPr>
          </a:p>
          <a:p>
            <a:endParaRPr lang="ru-RU" sz="4300" b="1" dirty="0" smtClean="0">
              <a:solidFill>
                <a:srgbClr val="C00000"/>
              </a:solidFill>
            </a:endParaRPr>
          </a:p>
          <a:p>
            <a:endParaRPr lang="ru-RU" sz="4300" b="1" dirty="0" smtClean="0">
              <a:solidFill>
                <a:srgbClr val="C00000"/>
              </a:solidFill>
            </a:endParaRPr>
          </a:p>
          <a:p>
            <a:endParaRPr lang="ru-RU" sz="4300" b="1" dirty="0" smtClean="0">
              <a:solidFill>
                <a:srgbClr val="C00000"/>
              </a:solidFill>
            </a:endParaRPr>
          </a:p>
          <a:p>
            <a:endParaRPr lang="ru-RU" sz="4300" b="1" dirty="0" smtClean="0">
              <a:solidFill>
                <a:srgbClr val="C00000"/>
              </a:solidFill>
            </a:endParaRPr>
          </a:p>
          <a:p>
            <a:endParaRPr lang="ru-RU" sz="4300" b="1" dirty="0" smtClean="0">
              <a:solidFill>
                <a:srgbClr val="C00000"/>
              </a:solidFill>
            </a:endParaRPr>
          </a:p>
          <a:p>
            <a:endParaRPr lang="ru-RU" sz="4300" b="1" dirty="0" smtClean="0">
              <a:solidFill>
                <a:srgbClr val="C00000"/>
              </a:solidFill>
            </a:endParaRPr>
          </a:p>
          <a:p>
            <a:endParaRPr lang="ru-RU" sz="4300" b="1" dirty="0" smtClean="0">
              <a:solidFill>
                <a:srgbClr val="C00000"/>
              </a:solidFill>
            </a:endParaRPr>
          </a:p>
          <a:p>
            <a:endParaRPr lang="ru-RU" sz="4300" b="1" dirty="0" smtClean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sz="5100" b="1" dirty="0" smtClean="0">
                <a:solidFill>
                  <a:srgbClr val="C00000"/>
                </a:solidFill>
              </a:rPr>
              <a:t>Станет пусть бином Ньютона</a:t>
            </a:r>
          </a:p>
          <a:p>
            <a:r>
              <a:rPr lang="ru-RU" sz="5100" b="1" dirty="0" smtClean="0">
                <a:solidFill>
                  <a:srgbClr val="C00000"/>
                </a:solidFill>
              </a:rPr>
              <a:t>Для тебя, как друг родной,</a:t>
            </a:r>
          </a:p>
          <a:p>
            <a:r>
              <a:rPr lang="ru-RU" sz="5100" b="1" dirty="0" smtClean="0">
                <a:solidFill>
                  <a:srgbClr val="C00000"/>
                </a:solidFill>
              </a:rPr>
              <a:t>Как в футболе </a:t>
            </a:r>
            <a:r>
              <a:rPr lang="ru-RU" sz="5100" b="1" dirty="0" err="1" smtClean="0">
                <a:solidFill>
                  <a:srgbClr val="C00000"/>
                </a:solidFill>
              </a:rPr>
              <a:t>Марадонна</a:t>
            </a:r>
            <a:r>
              <a:rPr lang="ru-RU" sz="5100" b="1" dirty="0" smtClean="0">
                <a:solidFill>
                  <a:srgbClr val="C00000"/>
                </a:solidFill>
              </a:rPr>
              <a:t>,</a:t>
            </a:r>
          </a:p>
          <a:p>
            <a:r>
              <a:rPr lang="ru-RU" sz="5100" b="1" dirty="0" smtClean="0">
                <a:solidFill>
                  <a:srgbClr val="C00000"/>
                </a:solidFill>
              </a:rPr>
              <a:t>В алгебре он основной.</a:t>
            </a:r>
          </a:p>
          <a:p>
            <a:r>
              <a:rPr lang="ru-RU" sz="5100" b="1" dirty="0" smtClean="0">
                <a:solidFill>
                  <a:srgbClr val="C00000"/>
                </a:solidFill>
              </a:rPr>
              <a:t>Синус, косинус и тангенс</a:t>
            </a:r>
          </a:p>
          <a:p>
            <a:r>
              <a:rPr lang="ru-RU" sz="5100" b="1" dirty="0" smtClean="0">
                <a:solidFill>
                  <a:srgbClr val="C00000"/>
                </a:solidFill>
              </a:rPr>
              <a:t>Должен знать ты на зубок.</a:t>
            </a:r>
          </a:p>
          <a:p>
            <a:r>
              <a:rPr lang="ru-RU" sz="5100" b="1" dirty="0" smtClean="0">
                <a:solidFill>
                  <a:srgbClr val="C00000"/>
                </a:solidFill>
              </a:rPr>
              <a:t>И конечно же котангенс,–</a:t>
            </a:r>
          </a:p>
          <a:p>
            <a:r>
              <a:rPr lang="ru-RU" sz="5100" b="1" dirty="0" smtClean="0">
                <a:solidFill>
                  <a:srgbClr val="C00000"/>
                </a:solidFill>
              </a:rPr>
              <a:t>Это точно, мой дружок.</a:t>
            </a:r>
          </a:p>
          <a:p>
            <a:r>
              <a:rPr lang="ru-RU" sz="5100" b="1" dirty="0" smtClean="0">
                <a:solidFill>
                  <a:srgbClr val="C00000"/>
                </a:solidFill>
              </a:rPr>
              <a:t>Если это все изучишь,</a:t>
            </a:r>
          </a:p>
          <a:p>
            <a:r>
              <a:rPr lang="ru-RU" sz="5100" b="1" dirty="0" smtClean="0">
                <a:solidFill>
                  <a:srgbClr val="C00000"/>
                </a:solidFill>
              </a:rPr>
              <a:t>Если твердо будешь знать,</a:t>
            </a:r>
          </a:p>
          <a:p>
            <a:r>
              <a:rPr lang="ru-RU" sz="5100" b="1" dirty="0" smtClean="0">
                <a:solidFill>
                  <a:srgbClr val="C00000"/>
                </a:solidFill>
              </a:rPr>
              <a:t>То, возможно, ты сумеешь</a:t>
            </a:r>
          </a:p>
          <a:p>
            <a:r>
              <a:rPr lang="ru-RU" sz="5100" b="1" dirty="0" smtClean="0">
                <a:solidFill>
                  <a:srgbClr val="C00000"/>
                </a:solidFill>
              </a:rPr>
              <a:t>Звезды в небе сосчитать</a:t>
            </a:r>
          </a:p>
          <a:p>
            <a:r>
              <a:rPr lang="ru-RU" sz="5100" b="1" dirty="0" smtClean="0">
                <a:solidFill>
                  <a:srgbClr val="C00000"/>
                </a:solidFill>
              </a:rPr>
              <a:t>Сегодня на уроке все очень хорошо работали.</a:t>
            </a:r>
          </a:p>
          <a:p>
            <a:r>
              <a:rPr lang="ru-RU" sz="5100" b="1" dirty="0" smtClean="0">
                <a:solidFill>
                  <a:srgbClr val="C00000"/>
                </a:solidFill>
              </a:rPr>
              <a:t>Молодцы, ребята!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Домашнее </a:t>
            </a:r>
            <a:r>
              <a:rPr lang="ru-RU" dirty="0" smtClean="0">
                <a:solidFill>
                  <a:srgbClr val="C00000"/>
                </a:solidFill>
              </a:rPr>
              <a:t>задание: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/>
          </a:p>
        </p:txBody>
      </p:sp>
      <p:pic>
        <p:nvPicPr>
          <p:cNvPr id="32772" name="Picture 4" descr="D:\Documents and Settings\юзер\Рабочий стол\Люба\анимашки\Копия 1b31.gif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41117" y="2708920"/>
            <a:ext cx="4518915" cy="4392488"/>
          </a:xfrm>
          <a:prstGeom prst="rect">
            <a:avLst/>
          </a:prstGeom>
          <a:noFill/>
        </p:spPr>
      </p:pic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П. 8.3</a:t>
            </a:r>
          </a:p>
          <a:p>
            <a:r>
              <a:rPr lang="ru-RU" dirty="0" smtClean="0"/>
              <a:t>№ 8.8, 8.11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Цели урока:</a:t>
            </a:r>
            <a:r>
              <a:rPr lang="ru-RU" sz="5400" dirty="0" smtClean="0">
                <a:solidFill>
                  <a:srgbClr val="C00000"/>
                </a:solidFill>
              </a:rPr>
              <a:t/>
            </a:r>
            <a:br>
              <a:rPr lang="ru-RU" sz="5400" dirty="0" smtClean="0">
                <a:solidFill>
                  <a:srgbClr val="C00000"/>
                </a:solidFill>
              </a:rPr>
            </a:b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Дидактическая: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1) продолжить формирование ЗУН при решении логарифмических уравнений;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2) систематизировать методы решения логарифмических уравнений;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3) учить применять полученные знания при решении заданий повышенной сложности;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4) совершенствовать, развивать и углублять ЗУН по данной теме;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Развивающая: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1) развивать логическое мышление, память, познавательный интерес;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2) формировать математическую речь;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3) вырабатывать умение анализировать и сравнивать;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Воспитательная: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1) воспитывать аккуратность при оформлении сложных задач, трудолюбие;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2) воспитывать умению выслушивать мнение других.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3) воспитывать самостоятельность при выборе жизненного пути, будущей профессии.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eaLnBrk="1" hangingPunct="1"/>
            <a:r>
              <a:rPr lang="ru-RU" sz="4800" b="1" dirty="0" smtClean="0">
                <a:solidFill>
                  <a:srgbClr val="7030A0"/>
                </a:solidFill>
                <a:latin typeface="BankGothic Lt BT" pitchFamily="34" charset="0"/>
              </a:rPr>
              <a:t>Определение логарифма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989138"/>
            <a:ext cx="8540750" cy="44227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rgbClr val="0070C0"/>
                </a:solidFill>
              </a:rPr>
              <a:t>Логарифмом  числа </a:t>
            </a:r>
            <a:r>
              <a:rPr lang="en-US" b="1" dirty="0" smtClean="0">
                <a:solidFill>
                  <a:srgbClr val="0070C0"/>
                </a:solidFill>
              </a:rPr>
              <a:t>b </a:t>
            </a:r>
            <a:r>
              <a:rPr lang="ru-RU" b="1" dirty="0" smtClean="0">
                <a:solidFill>
                  <a:srgbClr val="0070C0"/>
                </a:solidFill>
              </a:rPr>
              <a:t>по снованию </a:t>
            </a:r>
            <a:r>
              <a:rPr lang="en-US" b="1" dirty="0" smtClean="0">
                <a:solidFill>
                  <a:srgbClr val="0070C0"/>
                </a:solidFill>
              </a:rPr>
              <a:t>a </a:t>
            </a:r>
            <a:r>
              <a:rPr lang="ru-RU" b="1" dirty="0" smtClean="0">
                <a:solidFill>
                  <a:srgbClr val="0070C0"/>
                </a:solidFill>
              </a:rPr>
              <a:t>называется показатель степени  </a:t>
            </a:r>
            <a:r>
              <a:rPr lang="en-US" b="1" dirty="0" smtClean="0">
                <a:solidFill>
                  <a:srgbClr val="0070C0"/>
                </a:solidFill>
              </a:rPr>
              <a:t>x</a:t>
            </a:r>
            <a:r>
              <a:rPr lang="ru-RU" b="1" dirty="0" smtClean="0">
                <a:solidFill>
                  <a:srgbClr val="0070C0"/>
                </a:solidFill>
              </a:rPr>
              <a:t>, в которую нужно возвести основание </a:t>
            </a:r>
            <a:r>
              <a:rPr lang="en-US" b="1" dirty="0" smtClean="0">
                <a:solidFill>
                  <a:srgbClr val="0070C0"/>
                </a:solidFill>
              </a:rPr>
              <a:t>a</a:t>
            </a:r>
            <a:r>
              <a:rPr lang="ru-RU" b="1" dirty="0" smtClean="0">
                <a:solidFill>
                  <a:srgbClr val="0070C0"/>
                </a:solidFill>
              </a:rPr>
              <a:t>, чтобы получить  число </a:t>
            </a:r>
            <a:r>
              <a:rPr lang="en-US" b="1" dirty="0" smtClean="0">
                <a:solidFill>
                  <a:srgbClr val="0070C0"/>
                </a:solidFill>
              </a:rPr>
              <a:t>b</a:t>
            </a:r>
            <a:r>
              <a:rPr lang="ru-RU" b="1" dirty="0" smtClean="0">
                <a:solidFill>
                  <a:srgbClr val="0070C0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				</a:t>
            </a:r>
            <a:r>
              <a:rPr lang="en-US" sz="5400" dirty="0" smtClean="0">
                <a:solidFill>
                  <a:srgbClr val="FF0000"/>
                </a:solidFill>
              </a:rPr>
              <a:t>X = </a:t>
            </a:r>
            <a:r>
              <a:rPr lang="en-US" sz="5400" dirty="0" err="1" smtClean="0">
                <a:solidFill>
                  <a:srgbClr val="FF0000"/>
                </a:solidFill>
              </a:rPr>
              <a:t>log</a:t>
            </a:r>
            <a:r>
              <a:rPr lang="en-US" sz="5400" baseline="-25000" dirty="0" err="1" smtClean="0">
                <a:solidFill>
                  <a:srgbClr val="FF0000"/>
                </a:solidFill>
              </a:rPr>
              <a:t>a</a:t>
            </a:r>
            <a:r>
              <a:rPr lang="en-US" sz="5400" dirty="0" err="1" smtClean="0">
                <a:solidFill>
                  <a:srgbClr val="FF0000"/>
                </a:solidFill>
              </a:rPr>
              <a:t>b</a:t>
            </a:r>
            <a:endParaRPr lang="ru-RU" sz="5400" dirty="0" smtClean="0">
              <a:solidFill>
                <a:srgbClr val="FF0000"/>
              </a:solidFill>
            </a:endParaRPr>
          </a:p>
        </p:txBody>
      </p:sp>
      <p:pic>
        <p:nvPicPr>
          <p:cNvPr id="6158" name="Picture 14" descr="23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5373688"/>
            <a:ext cx="903287" cy="1150937"/>
          </a:xfrm>
          <a:prstGeom prst="rect">
            <a:avLst/>
          </a:prstGeom>
          <a:noFill/>
        </p:spPr>
      </p:pic>
      <p:pic>
        <p:nvPicPr>
          <p:cNvPr id="6159" name="Picture 15" descr="22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341438"/>
            <a:ext cx="1944687" cy="611187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eaLnBrk="1" hangingPunct="1"/>
            <a:r>
              <a:rPr lang="ru-RU" sz="5400" b="1" smtClean="0">
                <a:solidFill>
                  <a:srgbClr val="9900FF"/>
                </a:solidFill>
                <a:latin typeface="AMGDT" pitchFamily="2" charset="0"/>
              </a:rPr>
              <a:t>Свойства логарифмов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041775" cy="4525963"/>
          </a:xfrm>
        </p:spPr>
        <p:txBody>
          <a:bodyPr/>
          <a:lstStyle/>
          <a:p>
            <a:pPr marL="92075" indent="-92075" eaLnBrk="1" hangingPunct="1">
              <a:buFontTx/>
              <a:buNone/>
            </a:pPr>
            <a:r>
              <a:rPr lang="ru-RU" sz="2400" b="1" smtClean="0">
                <a:solidFill>
                  <a:srgbClr val="30178B"/>
                </a:solidFill>
              </a:rPr>
              <a:t>Основное</a:t>
            </a:r>
          </a:p>
          <a:p>
            <a:pPr marL="92075" indent="-92075" eaLnBrk="1" hangingPunct="1">
              <a:buFontTx/>
              <a:buNone/>
            </a:pPr>
            <a:r>
              <a:rPr lang="ru-RU" sz="2400" b="1" smtClean="0">
                <a:solidFill>
                  <a:srgbClr val="30178B"/>
                </a:solidFill>
              </a:rPr>
              <a:t>логарифмическое</a:t>
            </a:r>
          </a:p>
          <a:p>
            <a:pPr marL="92075" indent="-92075" eaLnBrk="1" hangingPunct="1">
              <a:buFontTx/>
              <a:buNone/>
            </a:pPr>
            <a:r>
              <a:rPr lang="ru-RU" sz="2400" b="1" smtClean="0">
                <a:solidFill>
                  <a:srgbClr val="30178B"/>
                </a:solidFill>
              </a:rPr>
              <a:t>тождество: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284663" y="1412875"/>
            <a:ext cx="4608512" cy="482441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mtClean="0"/>
              <a:t>	</a:t>
            </a:r>
            <a:r>
              <a:rPr lang="ru-RU" sz="2400" b="1" smtClean="0">
                <a:solidFill>
                  <a:srgbClr val="30178B"/>
                </a:solidFill>
              </a:rPr>
              <a:t>Логарифм </a:t>
            </a:r>
          </a:p>
          <a:p>
            <a:pPr marL="0" indent="0" eaLnBrk="1" hangingPunct="1">
              <a:buFontTx/>
              <a:buNone/>
            </a:pPr>
            <a:r>
              <a:rPr lang="ru-RU" sz="2400" b="1" smtClean="0">
                <a:solidFill>
                  <a:srgbClr val="30178B"/>
                </a:solidFill>
              </a:rPr>
              <a:t>	произведения,</a:t>
            </a:r>
          </a:p>
          <a:p>
            <a:pPr marL="0" indent="0" eaLnBrk="1" hangingPunct="1">
              <a:buFontTx/>
              <a:buNone/>
            </a:pPr>
            <a:r>
              <a:rPr lang="ru-RU" sz="2400" b="1" smtClean="0">
                <a:solidFill>
                  <a:srgbClr val="30178B"/>
                </a:solidFill>
              </a:rPr>
              <a:t>	частного и 	степени:</a:t>
            </a:r>
          </a:p>
          <a:p>
            <a:pPr marL="0" indent="0" eaLnBrk="1" hangingPunct="1">
              <a:buFontTx/>
              <a:buNone/>
            </a:pPr>
            <a:endParaRPr lang="en-US" sz="2400" b="1" smtClean="0">
              <a:solidFill>
                <a:srgbClr val="30178B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ru-RU" smtClean="0">
                <a:solidFill>
                  <a:srgbClr val="000000"/>
                </a:solidFill>
              </a:rPr>
              <a:t>1. </a:t>
            </a:r>
            <a:r>
              <a:rPr lang="en-US" smtClean="0">
                <a:solidFill>
                  <a:srgbClr val="000000"/>
                </a:solidFill>
              </a:rPr>
              <a:t>log</a:t>
            </a:r>
            <a:r>
              <a:rPr lang="en-US" baseline="-25000" smtClean="0">
                <a:solidFill>
                  <a:srgbClr val="000000"/>
                </a:solidFill>
              </a:rPr>
              <a:t>a</a:t>
            </a:r>
            <a:r>
              <a:rPr lang="en-US" smtClean="0">
                <a:solidFill>
                  <a:srgbClr val="000000"/>
                </a:solidFill>
              </a:rPr>
              <a:t>xy = log</a:t>
            </a:r>
            <a:r>
              <a:rPr lang="en-US" baseline="-25000" smtClean="0">
                <a:solidFill>
                  <a:srgbClr val="000000"/>
                </a:solidFill>
              </a:rPr>
              <a:t>a</a:t>
            </a:r>
            <a:r>
              <a:rPr lang="en-US" smtClean="0">
                <a:solidFill>
                  <a:srgbClr val="000000"/>
                </a:solidFill>
              </a:rPr>
              <a:t>|x| + log</a:t>
            </a:r>
            <a:r>
              <a:rPr lang="en-US" baseline="-25000" smtClean="0">
                <a:solidFill>
                  <a:srgbClr val="000000"/>
                </a:solidFill>
              </a:rPr>
              <a:t>a</a:t>
            </a:r>
            <a:r>
              <a:rPr lang="en-US" smtClean="0">
                <a:solidFill>
                  <a:srgbClr val="000000"/>
                </a:solidFill>
              </a:rPr>
              <a:t>|y|</a:t>
            </a:r>
            <a:r>
              <a:rPr lang="ru-RU" smtClean="0">
                <a:solidFill>
                  <a:srgbClr val="000000"/>
                </a:solidFill>
              </a:rPr>
              <a:t>, xy&gt; 0</a:t>
            </a:r>
            <a:endParaRPr lang="en-US" smtClean="0">
              <a:solidFill>
                <a:srgbClr val="000000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US" smtClean="0">
                <a:solidFill>
                  <a:srgbClr val="000000"/>
                </a:solidFill>
              </a:rPr>
              <a:t>2. log</a:t>
            </a:r>
            <a:r>
              <a:rPr lang="en-US" baseline="-25000" smtClean="0">
                <a:solidFill>
                  <a:srgbClr val="000000"/>
                </a:solidFill>
              </a:rPr>
              <a:t>a </a:t>
            </a:r>
            <a:r>
              <a:rPr lang="en-US" smtClean="0">
                <a:solidFill>
                  <a:srgbClr val="000000"/>
                </a:solidFill>
              </a:rPr>
              <a:t>    = log</a:t>
            </a:r>
            <a:r>
              <a:rPr lang="en-US" baseline="-25000" smtClean="0">
                <a:solidFill>
                  <a:srgbClr val="000000"/>
                </a:solidFill>
              </a:rPr>
              <a:t>a</a:t>
            </a:r>
            <a:r>
              <a:rPr lang="en-US" smtClean="0">
                <a:solidFill>
                  <a:srgbClr val="000000"/>
                </a:solidFill>
              </a:rPr>
              <a:t>|x| - log</a:t>
            </a:r>
            <a:r>
              <a:rPr lang="en-US" baseline="-25000" smtClean="0">
                <a:solidFill>
                  <a:srgbClr val="000000"/>
                </a:solidFill>
              </a:rPr>
              <a:t>a</a:t>
            </a:r>
            <a:r>
              <a:rPr lang="en-US" smtClean="0">
                <a:solidFill>
                  <a:srgbClr val="000000"/>
                </a:solidFill>
              </a:rPr>
              <a:t>|y| ,</a:t>
            </a:r>
            <a:r>
              <a:rPr lang="en-US" smtClean="0"/>
              <a:t> </a:t>
            </a:r>
            <a:r>
              <a:rPr lang="en-US" smtClean="0">
                <a:solidFill>
                  <a:srgbClr val="000000"/>
                </a:solidFill>
              </a:rPr>
              <a:t>xy&gt;0</a:t>
            </a:r>
          </a:p>
          <a:p>
            <a:pPr marL="0" indent="0" eaLnBrk="1" hangingPunct="1">
              <a:buFontTx/>
              <a:buNone/>
            </a:pPr>
            <a:r>
              <a:rPr lang="en-US" smtClean="0">
                <a:solidFill>
                  <a:srgbClr val="000000"/>
                </a:solidFill>
              </a:rPr>
              <a:t>3. log</a:t>
            </a:r>
            <a:r>
              <a:rPr lang="en-US" baseline="-25000" smtClean="0">
                <a:solidFill>
                  <a:srgbClr val="000000"/>
                </a:solidFill>
              </a:rPr>
              <a:t>a</a:t>
            </a:r>
            <a:r>
              <a:rPr lang="en-US" smtClean="0">
                <a:solidFill>
                  <a:srgbClr val="000000"/>
                </a:solidFill>
              </a:rPr>
              <a:t>x</a:t>
            </a:r>
            <a:r>
              <a:rPr lang="en-US" baseline="30000" smtClean="0">
                <a:solidFill>
                  <a:srgbClr val="000000"/>
                </a:solidFill>
              </a:rPr>
              <a:t>k</a:t>
            </a:r>
            <a:r>
              <a:rPr lang="en-US" smtClean="0">
                <a:solidFill>
                  <a:srgbClr val="000000"/>
                </a:solidFill>
              </a:rPr>
              <a:t>= k log</a:t>
            </a:r>
            <a:r>
              <a:rPr lang="en-US" baseline="-25000" smtClean="0">
                <a:solidFill>
                  <a:srgbClr val="000000"/>
                </a:solidFill>
              </a:rPr>
              <a:t>a</a:t>
            </a:r>
            <a:r>
              <a:rPr lang="en-US" smtClean="0">
                <a:solidFill>
                  <a:srgbClr val="000000"/>
                </a:solidFill>
              </a:rPr>
              <a:t>x, x&gt;0</a:t>
            </a:r>
            <a:endParaRPr lang="ru-RU" smtClean="0">
              <a:solidFill>
                <a:srgbClr val="000000"/>
              </a:solidFill>
            </a:endParaRPr>
          </a:p>
        </p:txBody>
      </p:sp>
      <p:pic>
        <p:nvPicPr>
          <p:cNvPr id="1032" name="Picture 5" descr="l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2997200"/>
            <a:ext cx="3457575" cy="273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6"/>
          <p:cNvSpPr>
            <a:spLocks noChangeArrowheads="1"/>
          </p:cNvSpPr>
          <p:nvPr/>
        </p:nvSpPr>
        <p:spPr bwMode="auto">
          <a:xfrm>
            <a:off x="0" y="3141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spcBef>
                <a:spcPct val="0"/>
              </a:spcBef>
            </a:pPr>
            <a:endParaRPr lang="ru-RU" sz="1800">
              <a:latin typeface="Arial" charset="0"/>
            </a:endParaRPr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spcBef>
                <a:spcPct val="0"/>
              </a:spcBef>
            </a:pPr>
            <a:endParaRPr lang="ru-RU" sz="1800">
              <a:latin typeface="Arial" charset="0"/>
            </a:endParaRPr>
          </a:p>
        </p:txBody>
      </p:sp>
      <p:sp>
        <p:nvSpPr>
          <p:cNvPr id="103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spcBef>
                <a:spcPct val="0"/>
              </a:spcBef>
            </a:pPr>
            <a:endParaRPr lang="ru-RU" sz="1800">
              <a:latin typeface="Arial" charset="0"/>
            </a:endParaRPr>
          </a:p>
        </p:txBody>
      </p:sp>
      <p:sp>
        <p:nvSpPr>
          <p:cNvPr id="103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spcBef>
                <a:spcPct val="0"/>
              </a:spcBef>
            </a:pPr>
            <a:endParaRPr lang="ru-RU" sz="1800">
              <a:latin typeface="Arial" charset="0"/>
            </a:endParaRPr>
          </a:p>
        </p:txBody>
      </p:sp>
      <p:graphicFrame>
        <p:nvGraphicFramePr>
          <p:cNvPr id="1026" name="Object 10"/>
          <p:cNvGraphicFramePr>
            <a:graphicFrameLocks noChangeAspect="1"/>
          </p:cNvGraphicFramePr>
          <p:nvPr/>
        </p:nvGraphicFramePr>
        <p:xfrm>
          <a:off x="3373438" y="3719513"/>
          <a:ext cx="142875" cy="295275"/>
        </p:xfrm>
        <a:graphic>
          <a:graphicData uri="http://schemas.openxmlformats.org/presentationml/2006/ole">
            <p:oleObj spid="_x0000_s2050" name="Формула" r:id="rId4" imgW="139639" imgH="291973" progId="Equation.3">
              <p:embed/>
            </p:oleObj>
          </a:graphicData>
        </a:graphic>
      </p:graphicFrame>
      <p:sp>
        <p:nvSpPr>
          <p:cNvPr id="103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spcBef>
                <a:spcPct val="0"/>
              </a:spcBef>
            </a:pPr>
            <a:endParaRPr lang="ru-RU" sz="1800">
              <a:latin typeface="Arial" charset="0"/>
            </a:endParaRPr>
          </a:p>
        </p:txBody>
      </p:sp>
      <p:graphicFrame>
        <p:nvGraphicFramePr>
          <p:cNvPr id="1027" name="Object 12"/>
          <p:cNvGraphicFramePr>
            <a:graphicFrameLocks noChangeAspect="1"/>
          </p:cNvGraphicFramePr>
          <p:nvPr/>
        </p:nvGraphicFramePr>
        <p:xfrm>
          <a:off x="5435600" y="4076700"/>
          <a:ext cx="419100" cy="647700"/>
        </p:xfrm>
        <a:graphic>
          <a:graphicData uri="http://schemas.openxmlformats.org/presentationml/2006/ole">
            <p:oleObj spid="_x0000_s2051" name="Формула" r:id="rId5" imgW="419100" imgH="647700" progId="Equation.3">
              <p:embed/>
            </p:oleObj>
          </a:graphicData>
        </a:graphic>
      </p:graphicFrame>
      <p:pic>
        <p:nvPicPr>
          <p:cNvPr id="1038" name="Picture 14" descr="lines19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6238" y="6165850"/>
            <a:ext cx="3240087" cy="42545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0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0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10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/>
      <p:bldP spid="103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642910" y="1285860"/>
          <a:ext cx="1500198" cy="900118"/>
        </p:xfrm>
        <a:graphic>
          <a:graphicData uri="http://schemas.openxmlformats.org/presentationml/2006/ole">
            <p:oleObj spid="_x0000_s1026" name="Формула" r:id="rId3" imgW="380880" imgH="22860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642910" y="2428868"/>
          <a:ext cx="1601774" cy="823309"/>
        </p:xfrm>
        <a:graphic>
          <a:graphicData uri="http://schemas.openxmlformats.org/presentationml/2006/ole">
            <p:oleObj spid="_x0000_s1027" name="Формула" r:id="rId4" imgW="444240" imgH="22860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642910" y="3643314"/>
          <a:ext cx="1774812" cy="933149"/>
        </p:xfrm>
        <a:graphic>
          <a:graphicData uri="http://schemas.openxmlformats.org/presentationml/2006/ole">
            <p:oleObj spid="_x0000_s1028" name="Формула" r:id="rId5" imgW="482400" imgH="25380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857224" y="5143512"/>
          <a:ext cx="1654162" cy="983172"/>
        </p:xfrm>
        <a:graphic>
          <a:graphicData uri="http://schemas.openxmlformats.org/presentationml/2006/ole">
            <p:oleObj spid="_x0000_s1029" name="Формула" r:id="rId6" imgW="406080" imgH="24120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2357422" y="1500174"/>
          <a:ext cx="900112" cy="700088"/>
        </p:xfrm>
        <a:graphic>
          <a:graphicData uri="http://schemas.openxmlformats.org/presentationml/2006/ole">
            <p:oleObj spid="_x0000_s1030" name="Формула" r:id="rId7" imgW="228600" imgH="17748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2428860" y="2643182"/>
          <a:ext cx="950913" cy="650875"/>
        </p:xfrm>
        <a:graphic>
          <a:graphicData uri="http://schemas.openxmlformats.org/presentationml/2006/ole">
            <p:oleObj spid="_x0000_s1031" name="Формула" r:id="rId8" imgW="241200" imgH="16488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2397125" y="3786188"/>
          <a:ext cx="1301750" cy="650875"/>
        </p:xfrm>
        <a:graphic>
          <a:graphicData uri="http://schemas.openxmlformats.org/presentationml/2006/ole">
            <p:oleObj spid="_x0000_s1032" name="Формула" r:id="rId9" imgW="330120" imgH="16488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2571736" y="5286388"/>
          <a:ext cx="850900" cy="650875"/>
        </p:xfrm>
        <a:graphic>
          <a:graphicData uri="http://schemas.openxmlformats.org/presentationml/2006/ole">
            <p:oleObj spid="_x0000_s1033" name="Формула" r:id="rId10" imgW="215640" imgH="16488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4500562" y="785794"/>
          <a:ext cx="1751012" cy="949325"/>
        </p:xfrm>
        <a:graphic>
          <a:graphicData uri="http://schemas.openxmlformats.org/presentationml/2006/ole">
            <p:oleObj spid="_x0000_s1034" name="Формула" r:id="rId11" imgW="444240" imgH="24120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6500826" y="928670"/>
          <a:ext cx="850900" cy="650875"/>
        </p:xfrm>
        <a:graphic>
          <a:graphicData uri="http://schemas.openxmlformats.org/presentationml/2006/ole">
            <p:oleObj spid="_x0000_s1035" name="Формула" r:id="rId12" imgW="215640" imgH="164880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4429124" y="1857364"/>
          <a:ext cx="1901825" cy="1547812"/>
        </p:xfrm>
        <a:graphic>
          <a:graphicData uri="http://schemas.openxmlformats.org/presentationml/2006/ole">
            <p:oleObj spid="_x0000_s1036" name="Формула" r:id="rId13" imgW="482400" imgH="393480" progId="Equation.3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4500562" y="3357562"/>
          <a:ext cx="1952625" cy="1547812"/>
        </p:xfrm>
        <a:graphic>
          <a:graphicData uri="http://schemas.openxmlformats.org/presentationml/2006/ole">
            <p:oleObj spid="_x0000_s1037" name="Формула" r:id="rId14" imgW="495000" imgH="393480" progId="Equation.3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4643438" y="5214950"/>
          <a:ext cx="1914525" cy="933450"/>
        </p:xfrm>
        <a:graphic>
          <a:graphicData uri="http://schemas.openxmlformats.org/presentationml/2006/ole">
            <p:oleObj spid="_x0000_s1038" name="Формула" r:id="rId15" imgW="520560" imgH="253800" progId="Equation.3">
              <p:embed/>
            </p:oleObj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6429388" y="2285992"/>
          <a:ext cx="1300163" cy="650875"/>
        </p:xfrm>
        <a:graphic>
          <a:graphicData uri="http://schemas.openxmlformats.org/presentationml/2006/ole">
            <p:oleObj spid="_x0000_s1039" name="Формула" r:id="rId16" imgW="330120" imgH="164880" progId="Equation.3">
              <p:embed/>
            </p:oleObj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6500826" y="3857628"/>
          <a:ext cx="1300163" cy="650875"/>
        </p:xfrm>
        <a:graphic>
          <a:graphicData uri="http://schemas.openxmlformats.org/presentationml/2006/ole">
            <p:oleObj spid="_x0000_s1040" name="Формула" r:id="rId17" imgW="330120" imgH="164880" progId="Equation.3">
              <p:embed/>
            </p:oleObj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6572264" y="5357826"/>
          <a:ext cx="900113" cy="701675"/>
        </p:xfrm>
        <a:graphic>
          <a:graphicData uri="http://schemas.openxmlformats.org/presentationml/2006/ole">
            <p:oleObj spid="_x0000_s1041" name="Формула" r:id="rId18" imgW="228600" imgH="177480" progId="Equation.3">
              <p:embed/>
            </p:oleObj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214282" y="214290"/>
            <a:ext cx="3714776" cy="642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Вычислить:</a:t>
            </a:r>
            <a:endParaRPr lang="ru-RU" sz="36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6"/>
          <p:cNvSpPr>
            <a:spLocks noGrp="1" noChangeArrowheads="1"/>
          </p:cNvSpPr>
          <p:nvPr>
            <p:ph type="title"/>
          </p:nvPr>
        </p:nvSpPr>
        <p:spPr>
          <a:xfrm>
            <a:off x="539750" y="23495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u="sng" dirty="0" smtClean="0"/>
              <a:t/>
            </a:r>
            <a:br>
              <a:rPr lang="ru-RU" sz="3200" u="sng" dirty="0" smtClean="0"/>
            </a:br>
            <a:r>
              <a:rPr lang="ru-RU" sz="3200" u="sng" dirty="0" smtClean="0"/>
              <a:t/>
            </a:r>
            <a:br>
              <a:rPr lang="ru-RU" sz="3200" u="sng" dirty="0" smtClean="0"/>
            </a:br>
            <a:r>
              <a:rPr lang="ru-RU" sz="3200" u="sng" dirty="0" smtClean="0"/>
              <a:t/>
            </a:r>
            <a:br>
              <a:rPr lang="ru-RU" sz="3200" u="sng" dirty="0" smtClean="0"/>
            </a:br>
            <a:r>
              <a:rPr lang="ru-RU" sz="3200" u="sng" dirty="0" smtClean="0"/>
              <a:t/>
            </a:r>
            <a:br>
              <a:rPr lang="ru-RU" sz="3200" u="sng" dirty="0" smtClean="0"/>
            </a:br>
            <a:r>
              <a:rPr lang="ru-RU" sz="3200" b="1" dirty="0" smtClean="0"/>
              <a:t>Ответ:</a:t>
            </a:r>
            <a:br>
              <a:rPr lang="ru-RU" sz="3200" b="1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solidFill>
                  <a:srgbClr val="0658A2"/>
                </a:solidFill>
              </a:rPr>
              <a:t>Простейшее логарифмическое уравнение − это уравнение вида                  , где            ,          . Оно имеет единственное </a:t>
            </a:r>
            <a:br>
              <a:rPr lang="ru-RU" sz="3200" dirty="0" smtClean="0">
                <a:solidFill>
                  <a:srgbClr val="0658A2"/>
                </a:solidFill>
              </a:rPr>
            </a:br>
            <a:r>
              <a:rPr lang="ru-RU" sz="3200" dirty="0" smtClean="0">
                <a:solidFill>
                  <a:srgbClr val="0658A2"/>
                </a:solidFill>
              </a:rPr>
              <a:t>решение                при любом </a:t>
            </a:r>
            <a:r>
              <a:rPr lang="en-US" sz="3200" i="1" dirty="0" smtClean="0">
                <a:solidFill>
                  <a:srgbClr val="0658A2"/>
                </a:solidFill>
              </a:rPr>
              <a:t>b</a:t>
            </a:r>
            <a:r>
              <a:rPr lang="ru-RU" sz="3200" i="1" dirty="0" smtClean="0">
                <a:solidFill>
                  <a:srgbClr val="0658A2"/>
                </a:solidFill>
              </a:rPr>
              <a:t>.</a:t>
            </a:r>
            <a:endParaRPr lang="ru-RU" sz="3200" dirty="0" smtClean="0">
              <a:solidFill>
                <a:srgbClr val="0658A2"/>
              </a:solidFill>
            </a:endParaRP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3203848" y="3717032"/>
          <a:ext cx="1368425" cy="701675"/>
        </p:xfrm>
        <a:graphic>
          <a:graphicData uri="http://schemas.openxmlformats.org/presentationml/2006/ole">
            <p:oleObj spid="_x0000_s3074" r:id="rId3" imgW="761669" imgH="291973" progId="">
              <p:embed/>
            </p:oleObj>
          </a:graphicData>
        </a:graphic>
      </p:graphicFrame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9705" name="Object 9"/>
          <p:cNvGraphicFramePr>
            <a:graphicFrameLocks noChangeAspect="1"/>
          </p:cNvGraphicFramePr>
          <p:nvPr/>
        </p:nvGraphicFramePr>
        <p:xfrm>
          <a:off x="5364088" y="3861048"/>
          <a:ext cx="865187" cy="484188"/>
        </p:xfrm>
        <a:graphic>
          <a:graphicData uri="http://schemas.openxmlformats.org/presentationml/2006/ole">
            <p:oleObj spid="_x0000_s3075" r:id="rId4" imgW="393529" imgH="190417" progId="">
              <p:embed/>
            </p:oleObj>
          </a:graphicData>
        </a:graphic>
      </p:graphicFrame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9707" name="Object 11"/>
          <p:cNvGraphicFramePr>
            <a:graphicFrameLocks noChangeAspect="1"/>
          </p:cNvGraphicFramePr>
          <p:nvPr/>
        </p:nvGraphicFramePr>
        <p:xfrm>
          <a:off x="6300192" y="3789040"/>
          <a:ext cx="865187" cy="504825"/>
        </p:xfrm>
        <a:graphic>
          <a:graphicData uri="http://schemas.openxmlformats.org/presentationml/2006/ole">
            <p:oleObj spid="_x0000_s3076" r:id="rId5" imgW="368300" imgH="190500" progId="">
              <p:embed/>
            </p:oleObj>
          </a:graphicData>
        </a:graphic>
      </p:graphicFrame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9709" name="Object 13"/>
          <p:cNvGraphicFramePr>
            <a:graphicFrameLocks noChangeAspect="1"/>
          </p:cNvGraphicFramePr>
          <p:nvPr/>
        </p:nvGraphicFramePr>
        <p:xfrm>
          <a:off x="2051720" y="4581128"/>
          <a:ext cx="1079500" cy="619125"/>
        </p:xfrm>
        <a:graphic>
          <a:graphicData uri="http://schemas.openxmlformats.org/presentationml/2006/ole">
            <p:oleObj spid="_x0000_s3077" r:id="rId6" imgW="494870" imgH="266469" progId="">
              <p:embed/>
            </p:oleObj>
          </a:graphicData>
        </a:graphic>
      </p:graphicFrame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390525" y="549275"/>
            <a:ext cx="8574088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ru-RU" sz="3200" b="1">
                <a:solidFill>
                  <a:schemeClr val="tx2"/>
                </a:solidFill>
                <a:latin typeface="Century Gothic" pitchFamily="34" charset="0"/>
              </a:rPr>
              <a:t>Какое уравнение называется простейшим логарифмическим уравнением?</a:t>
            </a:r>
            <a:r>
              <a:rPr lang="ru-RU" sz="3200" b="1" u="sng">
                <a:solidFill>
                  <a:schemeClr val="tx2"/>
                </a:solidFill>
                <a:latin typeface="Century Gothic" pitchFamily="34" charset="0"/>
              </a:rPr>
              <a:t/>
            </a:r>
            <a:br>
              <a:rPr lang="ru-RU" sz="3200" b="1" u="sng">
                <a:solidFill>
                  <a:schemeClr val="tx2"/>
                </a:solidFill>
                <a:latin typeface="Century Gothic" pitchFamily="34" charset="0"/>
              </a:rPr>
            </a:br>
            <a:endParaRPr lang="ru-RU" sz="3200" b="1" u="sng">
              <a:solidFill>
                <a:schemeClr val="tx2"/>
              </a:solidFill>
              <a:latin typeface="Century Gothic" pitchFamily="34" charset="0"/>
            </a:endParaRPr>
          </a:p>
        </p:txBody>
      </p:sp>
      <p:pic>
        <p:nvPicPr>
          <p:cNvPr id="29713" name="Picture 17" descr="1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56325" y="5084763"/>
            <a:ext cx="2592388" cy="1419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/>
      <p:bldP spid="297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900113" y="333375"/>
            <a:ext cx="7559675" cy="1323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solidFill>
                  <a:schemeClr val="folHlink"/>
                </a:solidFill>
                <a:latin typeface="Times New Roman"/>
                <a:cs typeface="Times New Roman"/>
              </a:rPr>
              <a:t>Основные приемы решения </a:t>
            </a:r>
          </a:p>
          <a:p>
            <a:pPr algn="ctr"/>
            <a:r>
              <a:rPr lang="ru-RU" sz="3600" i="1" kern="10">
                <a:ln w="952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solidFill>
                  <a:schemeClr val="folHlink"/>
                </a:solidFill>
                <a:latin typeface="Times New Roman"/>
                <a:cs typeface="Times New Roman"/>
              </a:rPr>
              <a:t>логарифмических уравнений: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23850" y="1700213"/>
            <a:ext cx="84963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 b="1" dirty="0">
                <a:solidFill>
                  <a:srgbClr val="333300"/>
                </a:solidFill>
                <a:latin typeface="Monotype Corsiva" pitchFamily="66" charset="0"/>
                <a:hlinkClick r:id="rId2" action="ppaction://hlinksldjump"/>
              </a:rPr>
              <a:t>1.Использование определение логарифма.</a:t>
            </a:r>
            <a:endParaRPr lang="ru-RU" sz="4000" b="1" dirty="0">
              <a:solidFill>
                <a:srgbClr val="333300"/>
              </a:solidFill>
              <a:latin typeface="Monotype Corsiva" pitchFamily="66" charset="0"/>
            </a:endParaRPr>
          </a:p>
          <a:p>
            <a:r>
              <a:rPr lang="ru-RU" sz="4000" b="1" dirty="0">
                <a:solidFill>
                  <a:srgbClr val="333300"/>
                </a:solidFill>
                <a:latin typeface="Monotype Corsiva" pitchFamily="66" charset="0"/>
                <a:hlinkClick r:id="rId3" action="ppaction://hlinksldjump"/>
              </a:rPr>
              <a:t>2. Потенцирование логарифмического уравнения.</a:t>
            </a:r>
            <a:endParaRPr lang="ru-RU" sz="4000" b="1" dirty="0">
              <a:solidFill>
                <a:srgbClr val="333300"/>
              </a:solidFill>
              <a:latin typeface="Monotype Corsiva" pitchFamily="66" charset="0"/>
            </a:endParaRPr>
          </a:p>
          <a:p>
            <a:r>
              <a:rPr lang="ru-RU" sz="4000" b="1" dirty="0">
                <a:solidFill>
                  <a:srgbClr val="333300"/>
                </a:solidFill>
                <a:latin typeface="Monotype Corsiva" pitchFamily="66" charset="0"/>
                <a:hlinkClick r:id="rId2" action="ppaction://hlinksldjump"/>
              </a:rPr>
              <a:t>3. Введение новой переменной.</a:t>
            </a:r>
            <a:endParaRPr lang="ru-RU" sz="4000" b="1" dirty="0">
              <a:solidFill>
                <a:srgbClr val="333300"/>
              </a:solidFill>
              <a:latin typeface="Monotype Corsiva" pitchFamily="66" charset="0"/>
            </a:endParaRPr>
          </a:p>
          <a:p>
            <a:r>
              <a:rPr lang="ru-RU" sz="4000" b="1" dirty="0">
                <a:solidFill>
                  <a:srgbClr val="333300"/>
                </a:solidFill>
                <a:latin typeface="Monotype Corsiva" pitchFamily="66" charset="0"/>
                <a:hlinkClick r:id="rId4" action="ppaction://hlinksldjump"/>
              </a:rPr>
              <a:t>4. Логарифмирование обеих частей уравнения.</a:t>
            </a:r>
            <a:endParaRPr lang="ru-RU" sz="4000" b="1" dirty="0">
              <a:solidFill>
                <a:srgbClr val="333300"/>
              </a:solidFill>
              <a:latin typeface="Monotype Corsiva" pitchFamily="66" charset="0"/>
            </a:endParaRPr>
          </a:p>
          <a:p>
            <a:r>
              <a:rPr lang="ru-RU" sz="4000" b="1" dirty="0">
                <a:solidFill>
                  <a:srgbClr val="333300"/>
                </a:solidFill>
                <a:latin typeface="Monotype Corsiva" pitchFamily="66" charset="0"/>
                <a:hlinkClick r:id="rId5" action="ppaction://hlinksldjump"/>
              </a:rPr>
              <a:t>5. Графический способ. Использование свойств функций.</a:t>
            </a:r>
            <a:endParaRPr lang="ru-RU" sz="4000" b="1" dirty="0">
              <a:solidFill>
                <a:srgbClr val="3333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0" y="1268413"/>
          <a:ext cx="3563938" cy="1411287"/>
        </p:xfrm>
        <a:graphic>
          <a:graphicData uri="http://schemas.openxmlformats.org/presentationml/2006/ole">
            <p:oleObj spid="_x0000_s4098" r:id="rId3" imgW="748975" imgH="291973" progId="">
              <p:embed/>
            </p:oleObj>
          </a:graphicData>
        </a:graphic>
      </p:graphicFrame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468313" y="2636838"/>
          <a:ext cx="2268537" cy="1422400"/>
        </p:xfrm>
        <a:graphic>
          <a:graphicData uri="http://schemas.openxmlformats.org/presentationml/2006/ole">
            <p:oleObj spid="_x0000_s4099" r:id="rId4" imgW="482391" imgH="304668" progId="">
              <p:embed/>
            </p:oleObj>
          </a:graphicData>
        </a:graphic>
      </p:graphicFrame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3284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611188" y="4508500"/>
          <a:ext cx="1944687" cy="985838"/>
        </p:xfrm>
        <a:graphic>
          <a:graphicData uri="http://schemas.openxmlformats.org/presentationml/2006/ole">
            <p:oleObj spid="_x0000_s4100" r:id="rId5" imgW="393529" imgH="228501" progId="">
              <p:embed/>
            </p:oleObj>
          </a:graphicData>
        </a:graphic>
      </p:graphicFrame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30" name="Object 10"/>
          <p:cNvGraphicFramePr>
            <a:graphicFrameLocks noChangeAspect="1"/>
          </p:cNvGraphicFramePr>
          <p:nvPr/>
        </p:nvGraphicFramePr>
        <p:xfrm>
          <a:off x="4211638" y="0"/>
          <a:ext cx="4716462" cy="1700213"/>
        </p:xfrm>
        <a:graphic>
          <a:graphicData uri="http://schemas.openxmlformats.org/presentationml/2006/ole">
            <p:oleObj spid="_x0000_s4101" r:id="rId6" imgW="1346200" imgH="368300" progId="">
              <p:embed/>
            </p:oleObj>
          </a:graphicData>
        </a:graphic>
      </p:graphicFrame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32" name="Object 12"/>
          <p:cNvGraphicFramePr>
            <a:graphicFrameLocks noChangeAspect="1"/>
          </p:cNvGraphicFramePr>
          <p:nvPr/>
        </p:nvGraphicFramePr>
        <p:xfrm>
          <a:off x="5364163" y="1916113"/>
          <a:ext cx="3563937" cy="1312862"/>
        </p:xfrm>
        <a:graphic>
          <a:graphicData uri="http://schemas.openxmlformats.org/presentationml/2006/ole">
            <p:oleObj spid="_x0000_s4102" r:id="rId7" imgW="850531" imgH="304668" progId="">
              <p:embed/>
            </p:oleObj>
          </a:graphicData>
        </a:graphic>
      </p:graphicFrame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34" name="Object 14"/>
          <p:cNvGraphicFramePr>
            <a:graphicFrameLocks noChangeAspect="1"/>
          </p:cNvGraphicFramePr>
          <p:nvPr/>
        </p:nvGraphicFramePr>
        <p:xfrm>
          <a:off x="4932363" y="3500438"/>
          <a:ext cx="3995737" cy="1414462"/>
        </p:xfrm>
        <a:graphic>
          <a:graphicData uri="http://schemas.openxmlformats.org/presentationml/2006/ole">
            <p:oleObj spid="_x0000_s4103" r:id="rId8" imgW="1104900" imgH="304800" progId="">
              <p:embed/>
            </p:oleObj>
          </a:graphicData>
        </a:graphic>
      </p:graphicFrame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-252413" y="2852738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36" name="Object 16"/>
          <p:cNvGraphicFramePr>
            <a:graphicFrameLocks noChangeAspect="1"/>
          </p:cNvGraphicFramePr>
          <p:nvPr/>
        </p:nvGraphicFramePr>
        <p:xfrm>
          <a:off x="4787900" y="5445125"/>
          <a:ext cx="3960813" cy="1044575"/>
        </p:xfrm>
        <a:graphic>
          <a:graphicData uri="http://schemas.openxmlformats.org/presentationml/2006/ole">
            <p:oleObj spid="_x0000_s4104" r:id="rId9" imgW="977900" imgH="228600" progId="">
              <p:embed/>
            </p:oleObj>
          </a:graphicData>
        </a:graphic>
      </p:graphicFrame>
      <p:pic>
        <p:nvPicPr>
          <p:cNvPr id="30741" name="Picture 21" descr="cat02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5288" y="0"/>
            <a:ext cx="3097212" cy="1312863"/>
          </a:xfrm>
          <a:prstGeom prst="rect">
            <a:avLst/>
          </a:prstGeom>
          <a:noFill/>
        </p:spPr>
      </p:pic>
      <p:pic>
        <p:nvPicPr>
          <p:cNvPr id="30742" name="Picture 22" descr="21m2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771775" y="5373688"/>
            <a:ext cx="1095375" cy="1152525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259632" y="332656"/>
            <a:ext cx="31493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По определению логарифма: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Новогоднее решение логарифмических уравнений.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лог</Template>
  <TotalTime>115</TotalTime>
  <Words>517</Words>
  <Application>Microsoft Office PowerPoint</Application>
  <PresentationFormat>Экран (4:3)</PresentationFormat>
  <Paragraphs>133</Paragraphs>
  <Slides>23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26" baseType="lpstr">
      <vt:lpstr>Новогоднее решение логарифмических уравнений.</vt:lpstr>
      <vt:lpstr>Формула</vt:lpstr>
      <vt:lpstr>Microsoft Equation 3.0</vt:lpstr>
      <vt:lpstr> Свойства логарифмической функции. Логарифмические уравнения.</vt:lpstr>
      <vt:lpstr>Считай несчастным тот день или тот час, в который ты не усвоил ничего нового и ничего не прибавил к своему образованию.  Коменский Я.А.  </vt:lpstr>
      <vt:lpstr>Цели урока: </vt:lpstr>
      <vt:lpstr>Определение логарифма</vt:lpstr>
      <vt:lpstr>Свойства логарифмов</vt:lpstr>
      <vt:lpstr>Слайд 6</vt:lpstr>
      <vt:lpstr>    Ответ:  Простейшее логарифмическое уравнение − это уравнение вида                  , где            ,          . Оно имеет единственное  решение                при любом b.</vt:lpstr>
      <vt:lpstr>Слайд 8</vt:lpstr>
      <vt:lpstr>Слайд 9</vt:lpstr>
      <vt:lpstr>равносильно каждой из следующих систем</vt:lpstr>
      <vt:lpstr>Потенцирование логарифмического уравнения.  Найти х:</vt:lpstr>
      <vt:lpstr>Слайд 12</vt:lpstr>
      <vt:lpstr>Слайд 13</vt:lpstr>
      <vt:lpstr>Слайд 14</vt:lpstr>
      <vt:lpstr>Слайд 15</vt:lpstr>
      <vt:lpstr> </vt:lpstr>
      <vt:lpstr>Экзаменационное задание (ЕГЭ).</vt:lpstr>
      <vt:lpstr>Слайд 18</vt:lpstr>
      <vt:lpstr>Слайд 19</vt:lpstr>
      <vt:lpstr> Вариант 2</vt:lpstr>
      <vt:lpstr>Вариант 3</vt:lpstr>
      <vt:lpstr>Итог урока </vt:lpstr>
      <vt:lpstr>Домашнее задание: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Свойства логарифмической функции. Логарифмические уравнения.</dc:title>
  <dc:creator>Admin</dc:creator>
  <cp:lastModifiedBy>Admin</cp:lastModifiedBy>
  <cp:revision>12</cp:revision>
  <dcterms:created xsi:type="dcterms:W3CDTF">2011-01-26T20:06:45Z</dcterms:created>
  <dcterms:modified xsi:type="dcterms:W3CDTF">2011-01-26T22:05:42Z</dcterms:modified>
</cp:coreProperties>
</file>